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91" r:id="rId2"/>
    <p:sldId id="283" r:id="rId3"/>
    <p:sldId id="275" r:id="rId4"/>
    <p:sldId id="257" r:id="rId5"/>
    <p:sldId id="258" r:id="rId6"/>
    <p:sldId id="259" r:id="rId7"/>
    <p:sldId id="261" r:id="rId8"/>
    <p:sldId id="262" r:id="rId9"/>
    <p:sldId id="263" r:id="rId10"/>
    <p:sldId id="271" r:id="rId11"/>
    <p:sldId id="272" r:id="rId12"/>
    <p:sldId id="269" r:id="rId13"/>
    <p:sldId id="266" r:id="rId14"/>
    <p:sldId id="273" r:id="rId15"/>
    <p:sldId id="274" r:id="rId16"/>
    <p:sldId id="268" r:id="rId17"/>
    <p:sldId id="267" r:id="rId18"/>
    <p:sldId id="264" r:id="rId19"/>
    <p:sldId id="265" r:id="rId20"/>
    <p:sldId id="270" r:id="rId21"/>
    <p:sldId id="276" r:id="rId22"/>
    <p:sldId id="277" r:id="rId23"/>
    <p:sldId id="278" r:id="rId24"/>
    <p:sldId id="279" r:id="rId25"/>
    <p:sldId id="280" r:id="rId26"/>
    <p:sldId id="284" r:id="rId27"/>
    <p:sldId id="285" r:id="rId28"/>
    <p:sldId id="286" r:id="rId29"/>
    <p:sldId id="287" r:id="rId30"/>
    <p:sldId id="288" r:id="rId31"/>
    <p:sldId id="289" r:id="rId32"/>
    <p:sldId id="290" r:id="rId33"/>
    <p:sldId id="292" r:id="rId34"/>
  </p:sldIdLst>
  <p:sldSz cx="9144000" cy="5143500" type="screen16x9"/>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8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206" autoAdjust="0"/>
    <p:restoredTop sz="94717" autoAdjust="0"/>
  </p:normalViewPr>
  <p:slideViewPr>
    <p:cSldViewPr>
      <p:cViewPr varScale="1">
        <p:scale>
          <a:sx n="61" d="100"/>
          <a:sy n="61" d="100"/>
        </p:scale>
        <p:origin x="200" y="157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5138"/>
          </a:xfrm>
          <a:prstGeom prst="rect">
            <a:avLst/>
          </a:prstGeom>
        </p:spPr>
        <p:txBody>
          <a:bodyPr vert="horz" lIns="91440" tIns="45720" rIns="91440" bIns="45720" rtlCol="0"/>
          <a:lstStyle>
            <a:lvl1pPr algn="r">
              <a:defRPr sz="1200"/>
            </a:lvl1pPr>
          </a:lstStyle>
          <a:p>
            <a:fld id="{034E6BC1-3BBC-460B-A0BF-6BE98DA1EBDF}" type="datetimeFigureOut">
              <a:rPr lang="en-US" smtClean="0"/>
              <a:pPr/>
              <a:t>6/16/20</a:t>
            </a:fld>
            <a:endParaRPr lang="en-US" dirty="0"/>
          </a:p>
        </p:txBody>
      </p:sp>
      <p:sp>
        <p:nvSpPr>
          <p:cNvPr id="4" name="Footer Placeholder 3"/>
          <p:cNvSpPr>
            <a:spLocks noGrp="1"/>
          </p:cNvSpPr>
          <p:nvPr>
            <p:ph type="ftr" sz="quarter" idx="2"/>
          </p:nvPr>
        </p:nvSpPr>
        <p:spPr>
          <a:xfrm>
            <a:off x="0" y="8842375"/>
            <a:ext cx="3043238"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5138"/>
          </a:xfrm>
          <a:prstGeom prst="rect">
            <a:avLst/>
          </a:prstGeom>
        </p:spPr>
        <p:txBody>
          <a:bodyPr vert="horz" lIns="91440" tIns="45720" rIns="91440" bIns="45720" rtlCol="0" anchor="b"/>
          <a:lstStyle>
            <a:lvl1pPr algn="r">
              <a:defRPr sz="1200"/>
            </a:lvl1pPr>
          </a:lstStyle>
          <a:p>
            <a:fld id="{4266201C-A293-466F-B9F8-E52D36FDD10A}" type="slidenum">
              <a:rPr lang="en-US" smtClean="0"/>
              <a:pPr/>
              <a:t>‹#›</a:t>
            </a:fld>
            <a:endParaRPr lang="en-US" dirty="0"/>
          </a:p>
        </p:txBody>
      </p:sp>
    </p:spTree>
    <p:extLst>
      <p:ext uri="{BB962C8B-B14F-4D97-AF65-F5344CB8AC3E}">
        <p14:creationId xmlns:p14="http://schemas.microsoft.com/office/powerpoint/2010/main" val="1379308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804F820-184A-4782-AF25-E2DAC0D26860}" type="datetimeFigureOut">
              <a:rPr lang="en-US" smtClean="0"/>
              <a:pPr/>
              <a:t>6/16/20</a:t>
            </a:fld>
            <a:endParaRPr lang="en-US" dirty="0"/>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79855CD8-CACF-47C8-9D7E-C6C90B74B773}" type="slidenum">
              <a:rPr lang="en-US" smtClean="0"/>
              <a:pPr/>
              <a:t>‹#›</a:t>
            </a:fld>
            <a:endParaRPr lang="en-US" dirty="0"/>
          </a:p>
        </p:txBody>
      </p:sp>
    </p:spTree>
    <p:extLst>
      <p:ext uri="{BB962C8B-B14F-4D97-AF65-F5344CB8AC3E}">
        <p14:creationId xmlns:p14="http://schemas.microsoft.com/office/powerpoint/2010/main" val="224726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1988</a:t>
            </a:r>
            <a:r>
              <a:rPr lang="en-US" baseline="0" dirty="0"/>
              <a:t> Arthur Schlesinger, Jr., historian  </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3</a:t>
            </a:fld>
            <a:endParaRPr lang="en-US" dirty="0"/>
          </a:p>
        </p:txBody>
      </p:sp>
    </p:spTree>
    <p:extLst>
      <p:ext uri="{BB962C8B-B14F-4D97-AF65-F5344CB8AC3E}">
        <p14:creationId xmlns:p14="http://schemas.microsoft.com/office/powerpoint/2010/main" val="827313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1997 Alan K. Simpson, former U.S.</a:t>
            </a:r>
            <a:r>
              <a:rPr lang="en-US" baseline="0" dirty="0"/>
              <a:t> Senator .right</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12</a:t>
            </a:fld>
            <a:endParaRPr lang="en-US" dirty="0"/>
          </a:p>
        </p:txBody>
      </p:sp>
    </p:spTree>
    <p:extLst>
      <p:ext uri="{BB962C8B-B14F-4D97-AF65-F5344CB8AC3E}">
        <p14:creationId xmlns:p14="http://schemas.microsoft.com/office/powerpoint/2010/main" val="3686272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1998 Dr. Billy Taylor,</a:t>
            </a:r>
            <a:r>
              <a:rPr lang="en-US" baseline="0" dirty="0"/>
              <a:t> jazz musician and educator .left</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13</a:t>
            </a:fld>
            <a:endParaRPr lang="en-US" dirty="0"/>
          </a:p>
        </p:txBody>
      </p:sp>
    </p:spTree>
    <p:extLst>
      <p:ext uri="{BB962C8B-B14F-4D97-AF65-F5344CB8AC3E}">
        <p14:creationId xmlns:p14="http://schemas.microsoft.com/office/powerpoint/2010/main" val="103726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1999 Wendy Wasserstein</a:t>
            </a:r>
            <a:r>
              <a:rPr lang="en-US" baseline="0" dirty="0"/>
              <a:t>, playwright .right</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14</a:t>
            </a:fld>
            <a:endParaRPr lang="en-US" dirty="0"/>
          </a:p>
        </p:txBody>
      </p:sp>
    </p:spTree>
    <p:extLst>
      <p:ext uri="{BB962C8B-B14F-4D97-AF65-F5344CB8AC3E}">
        <p14:creationId xmlns:p14="http://schemas.microsoft.com/office/powerpoint/2010/main" val="1103921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2000</a:t>
            </a:r>
            <a:r>
              <a:rPr lang="en-US" baseline="0" dirty="0"/>
              <a:t> Terry Semel, immediate past Chairman and Co-CEO of Warner Bros. and Warner Music Group .left</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15</a:t>
            </a:fld>
            <a:endParaRPr lang="en-US" dirty="0"/>
          </a:p>
        </p:txBody>
      </p:sp>
    </p:spTree>
    <p:extLst>
      <p:ext uri="{BB962C8B-B14F-4D97-AF65-F5344CB8AC3E}">
        <p14:creationId xmlns:p14="http://schemas.microsoft.com/office/powerpoint/2010/main" val="3190584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2001 Frank</a:t>
            </a:r>
            <a:r>
              <a:rPr lang="en-US" baseline="0" dirty="0"/>
              <a:t> Rich, op-ed columnist for The New York Times .right</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16</a:t>
            </a:fld>
            <a:endParaRPr lang="en-US" dirty="0"/>
          </a:p>
        </p:txBody>
      </p:sp>
    </p:spTree>
    <p:extLst>
      <p:ext uri="{BB962C8B-B14F-4D97-AF65-F5344CB8AC3E}">
        <p14:creationId xmlns:p14="http://schemas.microsoft.com/office/powerpoint/2010/main" val="3086380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2002 Zelda Fichandler</a:t>
            </a:r>
            <a:r>
              <a:rPr lang="en-US" baseline="0" dirty="0"/>
              <a:t>, </a:t>
            </a:r>
            <a:r>
              <a:rPr lang="en-US" dirty="0"/>
              <a:t>Founding Director of Arena Stage in Washington, D.C. and Chair of the Graduate Acting Program and Master Teacher of Acting and Directing at New York University's Tisch School of the Arts</a:t>
            </a:r>
          </a:p>
        </p:txBody>
      </p:sp>
      <p:sp>
        <p:nvSpPr>
          <p:cNvPr id="4" name="Slide Number Placeholder 3"/>
          <p:cNvSpPr>
            <a:spLocks noGrp="1"/>
          </p:cNvSpPr>
          <p:nvPr>
            <p:ph type="sldNum" sz="quarter" idx="10"/>
          </p:nvPr>
        </p:nvSpPr>
        <p:spPr/>
        <p:txBody>
          <a:bodyPr/>
          <a:lstStyle/>
          <a:p>
            <a:fld id="{79855CD8-CACF-47C8-9D7E-C6C90B74B773}" type="slidenum">
              <a:rPr lang="en-US" smtClean="0"/>
              <a:pPr/>
              <a:t>17</a:t>
            </a:fld>
            <a:endParaRPr lang="en-US" dirty="0"/>
          </a:p>
        </p:txBody>
      </p:sp>
    </p:spTree>
    <p:extLst>
      <p:ext uri="{BB962C8B-B14F-4D97-AF65-F5344CB8AC3E}">
        <p14:creationId xmlns:p14="http://schemas.microsoft.com/office/powerpoint/2010/main" val="451645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2003</a:t>
            </a:r>
            <a:r>
              <a:rPr lang="en-US" baseline="0" dirty="0"/>
              <a:t> Robert Redford, actor, director and activist </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18</a:t>
            </a:fld>
            <a:endParaRPr lang="en-US" dirty="0"/>
          </a:p>
        </p:txBody>
      </p:sp>
    </p:spTree>
    <p:extLst>
      <p:ext uri="{BB962C8B-B14F-4D97-AF65-F5344CB8AC3E}">
        <p14:creationId xmlns:p14="http://schemas.microsoft.com/office/powerpoint/2010/main" val="85448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2004</a:t>
            </a:r>
            <a:r>
              <a:rPr lang="en-US" baseline="0" dirty="0"/>
              <a:t> </a:t>
            </a:r>
            <a:r>
              <a:rPr lang="en-US" dirty="0"/>
              <a:t>Doris Kearns Goodwin,</a:t>
            </a:r>
            <a:r>
              <a:rPr lang="en-US" baseline="0" dirty="0"/>
              <a:t> journalist and author </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19</a:t>
            </a:fld>
            <a:endParaRPr lang="en-US" dirty="0"/>
          </a:p>
        </p:txBody>
      </p:sp>
    </p:spTree>
    <p:extLst>
      <p:ext uri="{BB962C8B-B14F-4D97-AF65-F5344CB8AC3E}">
        <p14:creationId xmlns:p14="http://schemas.microsoft.com/office/powerpoint/2010/main" val="25840958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2005 Ken Burns, documentary filmmaker</a:t>
            </a:r>
            <a:r>
              <a:rPr lang="en-US" baseline="0" dirty="0"/>
              <a:t> </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20</a:t>
            </a:fld>
            <a:endParaRPr lang="en-US" dirty="0"/>
          </a:p>
        </p:txBody>
      </p:sp>
    </p:spTree>
    <p:extLst>
      <p:ext uri="{BB962C8B-B14F-4D97-AF65-F5344CB8AC3E}">
        <p14:creationId xmlns:p14="http://schemas.microsoft.com/office/powerpoint/2010/main" val="3862987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2006 William Safire,</a:t>
            </a:r>
            <a:r>
              <a:rPr lang="en-US" baseline="0" dirty="0"/>
              <a:t> columnist and author </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21</a:t>
            </a:fld>
            <a:endParaRPr lang="en-US" dirty="0"/>
          </a:p>
        </p:txBody>
      </p:sp>
    </p:spTree>
    <p:extLst>
      <p:ext uri="{BB962C8B-B14F-4D97-AF65-F5344CB8AC3E}">
        <p14:creationId xmlns:p14="http://schemas.microsoft.com/office/powerpoint/2010/main" val="1446606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1989</a:t>
            </a:r>
            <a:r>
              <a:rPr lang="en-US" baseline="0" dirty="0"/>
              <a:t> Leonard Garment, Special Counsel to Presidents Nixon and Ford</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4</a:t>
            </a:fld>
            <a:endParaRPr lang="en-US" dirty="0"/>
          </a:p>
        </p:txBody>
      </p:sp>
    </p:spTree>
    <p:extLst>
      <p:ext uri="{BB962C8B-B14F-4D97-AF65-F5344CB8AC3E}">
        <p14:creationId xmlns:p14="http://schemas.microsoft.com/office/powerpoint/2010/main" val="28977965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2007 Robert MacNeil, broadcast</a:t>
            </a:r>
            <a:r>
              <a:rPr lang="en-US" baseline="0" dirty="0"/>
              <a:t> journalist and author </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22</a:t>
            </a:fld>
            <a:endParaRPr lang="en-US" dirty="0"/>
          </a:p>
        </p:txBody>
      </p:sp>
    </p:spTree>
    <p:extLst>
      <p:ext uri="{BB962C8B-B14F-4D97-AF65-F5344CB8AC3E}">
        <p14:creationId xmlns:p14="http://schemas.microsoft.com/office/powerpoint/2010/main" val="2721710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2008 Daniel</a:t>
            </a:r>
            <a:r>
              <a:rPr lang="en-US" baseline="0" dirty="0"/>
              <a:t> Pink, best-selling author </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23</a:t>
            </a:fld>
            <a:endParaRPr lang="en-US" dirty="0"/>
          </a:p>
        </p:txBody>
      </p:sp>
    </p:spTree>
    <p:extLst>
      <p:ext uri="{BB962C8B-B14F-4D97-AF65-F5344CB8AC3E}">
        <p14:creationId xmlns:p14="http://schemas.microsoft.com/office/powerpoint/2010/main" val="606463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2009 Wynton Marsalis, Artistic</a:t>
            </a:r>
            <a:r>
              <a:rPr lang="en-US" baseline="0" dirty="0"/>
              <a:t> Director, Jazz at Lincoln Center </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24</a:t>
            </a:fld>
            <a:endParaRPr lang="en-US" dirty="0"/>
          </a:p>
        </p:txBody>
      </p:sp>
    </p:spTree>
    <p:extLst>
      <p:ext uri="{BB962C8B-B14F-4D97-AF65-F5344CB8AC3E}">
        <p14:creationId xmlns:p14="http://schemas.microsoft.com/office/powerpoint/2010/main" val="3992150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2010 Joseph P. Riley, Jr.</a:t>
            </a:r>
            <a:r>
              <a:rPr lang="en-US" baseline="0" dirty="0"/>
              <a:t>, Mayor, Charleston, SC</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25</a:t>
            </a:fld>
            <a:endParaRPr lang="en-US" dirty="0"/>
          </a:p>
        </p:txBody>
      </p:sp>
    </p:spTree>
    <p:extLst>
      <p:ext uri="{BB962C8B-B14F-4D97-AF65-F5344CB8AC3E}">
        <p14:creationId xmlns:p14="http://schemas.microsoft.com/office/powerpoint/2010/main" val="1602444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1990 Maya Angelou, poet</a:t>
            </a:r>
          </a:p>
        </p:txBody>
      </p:sp>
      <p:sp>
        <p:nvSpPr>
          <p:cNvPr id="4" name="Slide Number Placeholder 3"/>
          <p:cNvSpPr>
            <a:spLocks noGrp="1"/>
          </p:cNvSpPr>
          <p:nvPr>
            <p:ph type="sldNum" sz="quarter" idx="10"/>
          </p:nvPr>
        </p:nvSpPr>
        <p:spPr/>
        <p:txBody>
          <a:bodyPr/>
          <a:lstStyle/>
          <a:p>
            <a:fld id="{79855CD8-CACF-47C8-9D7E-C6C90B74B773}" type="slidenum">
              <a:rPr lang="en-US" smtClean="0"/>
              <a:pPr/>
              <a:t>5</a:t>
            </a:fld>
            <a:endParaRPr lang="en-US" dirty="0"/>
          </a:p>
        </p:txBody>
      </p:sp>
    </p:spTree>
    <p:extLst>
      <p:ext uri="{BB962C8B-B14F-4D97-AF65-F5344CB8AC3E}">
        <p14:creationId xmlns:p14="http://schemas.microsoft.com/office/powerpoint/2010/main" val="1270963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1991 John Brademas</a:t>
            </a:r>
            <a:r>
              <a:rPr lang="en-US" baseline="0" dirty="0"/>
              <a:t>, former Congressman, President Emeritus of New York University </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6</a:t>
            </a:fld>
            <a:endParaRPr lang="en-US" dirty="0"/>
          </a:p>
        </p:txBody>
      </p:sp>
    </p:spTree>
    <p:extLst>
      <p:ext uri="{BB962C8B-B14F-4D97-AF65-F5344CB8AC3E}">
        <p14:creationId xmlns:p14="http://schemas.microsoft.com/office/powerpoint/2010/main" val="142138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1992 Franklin</a:t>
            </a:r>
            <a:r>
              <a:rPr lang="en-US" baseline="0" dirty="0"/>
              <a:t> D. Murphy, former Chief Executive Officer of the Times Mirror Company .left</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7</a:t>
            </a:fld>
            <a:endParaRPr lang="en-US" dirty="0"/>
          </a:p>
        </p:txBody>
      </p:sp>
    </p:spTree>
    <p:extLst>
      <p:ext uri="{BB962C8B-B14F-4D97-AF65-F5344CB8AC3E}">
        <p14:creationId xmlns:p14="http://schemas.microsoft.com/office/powerpoint/2010/main" val="372319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1993 Barbara</a:t>
            </a:r>
            <a:r>
              <a:rPr lang="en-US" baseline="0" dirty="0"/>
              <a:t> Jordan, former Congresswoman .right</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8</a:t>
            </a:fld>
            <a:endParaRPr lang="en-US" dirty="0"/>
          </a:p>
        </p:txBody>
      </p:sp>
    </p:spTree>
    <p:extLst>
      <p:ext uri="{BB962C8B-B14F-4D97-AF65-F5344CB8AC3E}">
        <p14:creationId xmlns:p14="http://schemas.microsoft.com/office/powerpoint/2010/main" val="677091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1994</a:t>
            </a:r>
            <a:r>
              <a:rPr lang="en-US" baseline="0" dirty="0"/>
              <a:t> David McCullough, historian .left</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9</a:t>
            </a:fld>
            <a:endParaRPr lang="en-US" dirty="0"/>
          </a:p>
        </p:txBody>
      </p:sp>
    </p:spTree>
    <p:extLst>
      <p:ext uri="{BB962C8B-B14F-4D97-AF65-F5344CB8AC3E}">
        <p14:creationId xmlns:p14="http://schemas.microsoft.com/office/powerpoint/2010/main" val="3454369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1995</a:t>
            </a:r>
            <a:r>
              <a:rPr lang="en-US" baseline="0" dirty="0"/>
              <a:t> Winton Malcolm Blount, Chairman of Blount, Inc., philanthropist, former U.S. Postmaster General .right</a:t>
            </a:r>
            <a:endParaRPr lang="en-US" dirty="0"/>
          </a:p>
        </p:txBody>
      </p:sp>
      <p:sp>
        <p:nvSpPr>
          <p:cNvPr id="4" name="Slide Number Placeholder 3"/>
          <p:cNvSpPr>
            <a:spLocks noGrp="1"/>
          </p:cNvSpPr>
          <p:nvPr>
            <p:ph type="sldNum" sz="quarter" idx="10"/>
          </p:nvPr>
        </p:nvSpPr>
        <p:spPr/>
        <p:txBody>
          <a:bodyPr/>
          <a:lstStyle/>
          <a:p>
            <a:fld id="{79855CD8-CACF-47C8-9D7E-C6C90B74B773}" type="slidenum">
              <a:rPr lang="en-US" smtClean="0"/>
              <a:pPr/>
              <a:t>10</a:t>
            </a:fld>
            <a:endParaRPr lang="en-US" dirty="0"/>
          </a:p>
        </p:txBody>
      </p:sp>
    </p:spTree>
    <p:extLst>
      <p:ext uri="{BB962C8B-B14F-4D97-AF65-F5344CB8AC3E}">
        <p14:creationId xmlns:p14="http://schemas.microsoft.com/office/powerpoint/2010/main" val="3325150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1996 Carlos Fuentes, author .left</a:t>
            </a:r>
          </a:p>
        </p:txBody>
      </p:sp>
      <p:sp>
        <p:nvSpPr>
          <p:cNvPr id="4" name="Slide Number Placeholder 3"/>
          <p:cNvSpPr>
            <a:spLocks noGrp="1"/>
          </p:cNvSpPr>
          <p:nvPr>
            <p:ph type="sldNum" sz="quarter" idx="10"/>
          </p:nvPr>
        </p:nvSpPr>
        <p:spPr/>
        <p:txBody>
          <a:bodyPr/>
          <a:lstStyle/>
          <a:p>
            <a:fld id="{79855CD8-CACF-47C8-9D7E-C6C90B74B773}" type="slidenum">
              <a:rPr lang="en-US" smtClean="0"/>
              <a:pPr/>
              <a:t>11</a:t>
            </a:fld>
            <a:endParaRPr lang="en-US" dirty="0"/>
          </a:p>
        </p:txBody>
      </p:sp>
    </p:spTree>
    <p:extLst>
      <p:ext uri="{BB962C8B-B14F-4D97-AF65-F5344CB8AC3E}">
        <p14:creationId xmlns:p14="http://schemas.microsoft.com/office/powerpoint/2010/main" val="267405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01D5419-ACEB-495F-A89F-DEE01430476E}" type="datetimeFigureOut">
              <a:rPr lang="en-US" smtClean="0"/>
              <a:pPr/>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F985C-D1EE-43FE-95ED-2868DE070431}" type="slidenum">
              <a:rPr lang="en-US" smtClean="0"/>
              <a:pPr/>
              <a:t>‹#›</a:t>
            </a:fld>
            <a:endParaRPr lang="en-US" dirty="0"/>
          </a:p>
        </p:txBody>
      </p:sp>
    </p:spTree>
  </p:cSld>
  <p:clrMapOvr>
    <a:masterClrMapping/>
  </p:clrMapOvr>
  <p:transition spd="slow" advTm="3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D5419-ACEB-495F-A89F-DEE01430476E}" type="datetimeFigureOut">
              <a:rPr lang="en-US" smtClean="0"/>
              <a:pPr/>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F985C-D1EE-43FE-95ED-2868DE070431}" type="slidenum">
              <a:rPr lang="en-US" smtClean="0"/>
              <a:pPr/>
              <a:t>‹#›</a:t>
            </a:fld>
            <a:endParaRPr lang="en-US" dirty="0"/>
          </a:p>
        </p:txBody>
      </p:sp>
    </p:spTree>
  </p:cSld>
  <p:clrMapOvr>
    <a:masterClrMapping/>
  </p:clrMapOvr>
  <p:transition spd="slow" advTm="3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D5419-ACEB-495F-A89F-DEE01430476E}" type="datetimeFigureOut">
              <a:rPr lang="en-US" smtClean="0"/>
              <a:pPr/>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F985C-D1EE-43FE-95ED-2868DE070431}" type="slidenum">
              <a:rPr lang="en-US" smtClean="0"/>
              <a:pPr/>
              <a:t>‹#›</a:t>
            </a:fld>
            <a:endParaRPr lang="en-US" dirty="0"/>
          </a:p>
        </p:txBody>
      </p:sp>
    </p:spTree>
  </p:cSld>
  <p:clrMapOvr>
    <a:masterClrMapping/>
  </p:clrMapOvr>
  <p:transition spd="slow" advTm="3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1D5419-ACEB-495F-A89F-DEE01430476E}" type="datetimeFigureOut">
              <a:rPr lang="en-US" smtClean="0"/>
              <a:pPr/>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F985C-D1EE-43FE-95ED-2868DE070431}" type="slidenum">
              <a:rPr lang="en-US" smtClean="0"/>
              <a:pPr/>
              <a:t>‹#›</a:t>
            </a:fld>
            <a:endParaRPr lang="en-US" dirty="0"/>
          </a:p>
        </p:txBody>
      </p:sp>
    </p:spTree>
  </p:cSld>
  <p:clrMapOvr>
    <a:masterClrMapping/>
  </p:clrMapOvr>
  <p:transition spd="slow" advTm="3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1D5419-ACEB-495F-A89F-DEE01430476E}" type="datetimeFigureOut">
              <a:rPr lang="en-US" smtClean="0"/>
              <a:pPr/>
              <a:t>6/16/20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2F985C-D1EE-43FE-95ED-2868DE070431}" type="slidenum">
              <a:rPr lang="en-US" smtClean="0"/>
              <a:pPr/>
              <a:t>‹#›</a:t>
            </a:fld>
            <a:endParaRPr lang="en-US" dirty="0"/>
          </a:p>
        </p:txBody>
      </p:sp>
    </p:spTree>
  </p:cSld>
  <p:clrMapOvr>
    <a:masterClrMapping/>
  </p:clrMapOvr>
  <p:transition spd="slow" advTm="3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01D5419-ACEB-495F-A89F-DEE01430476E}" type="datetimeFigureOut">
              <a:rPr lang="en-US" smtClean="0"/>
              <a:pPr/>
              <a:t>6/16/20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2F985C-D1EE-43FE-95ED-2868DE070431}" type="slidenum">
              <a:rPr lang="en-US" smtClean="0"/>
              <a:pPr/>
              <a:t>‹#›</a:t>
            </a:fld>
            <a:endParaRPr lang="en-US" dirty="0"/>
          </a:p>
        </p:txBody>
      </p:sp>
    </p:spTree>
  </p:cSld>
  <p:clrMapOvr>
    <a:masterClrMapping/>
  </p:clrMapOvr>
  <p:transition spd="slow" advTm="3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01D5419-ACEB-495F-A89F-DEE01430476E}" type="datetimeFigureOut">
              <a:rPr lang="en-US" smtClean="0"/>
              <a:pPr/>
              <a:t>6/16/20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2F985C-D1EE-43FE-95ED-2868DE070431}" type="slidenum">
              <a:rPr lang="en-US" smtClean="0"/>
              <a:pPr/>
              <a:t>‹#›</a:t>
            </a:fld>
            <a:endParaRPr lang="en-US" dirty="0"/>
          </a:p>
        </p:txBody>
      </p:sp>
    </p:spTree>
  </p:cSld>
  <p:clrMapOvr>
    <a:masterClrMapping/>
  </p:clrMapOvr>
  <p:transition spd="slow" advTm="3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1D5419-ACEB-495F-A89F-DEE01430476E}" type="datetimeFigureOut">
              <a:rPr lang="en-US" smtClean="0"/>
              <a:pPr/>
              <a:t>6/16/20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2F985C-D1EE-43FE-95ED-2868DE070431}" type="slidenum">
              <a:rPr lang="en-US" smtClean="0"/>
              <a:pPr/>
              <a:t>‹#›</a:t>
            </a:fld>
            <a:endParaRPr lang="en-US" dirty="0"/>
          </a:p>
        </p:txBody>
      </p:sp>
    </p:spTree>
  </p:cSld>
  <p:clrMapOvr>
    <a:masterClrMapping/>
  </p:clrMapOvr>
  <p:transition spd="slow" advTm="3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1D5419-ACEB-495F-A89F-DEE01430476E}" type="datetimeFigureOut">
              <a:rPr lang="en-US" smtClean="0"/>
              <a:pPr/>
              <a:t>6/16/20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2F985C-D1EE-43FE-95ED-2868DE070431}" type="slidenum">
              <a:rPr lang="en-US" smtClean="0"/>
              <a:pPr/>
              <a:t>‹#›</a:t>
            </a:fld>
            <a:endParaRPr lang="en-US" dirty="0"/>
          </a:p>
        </p:txBody>
      </p:sp>
    </p:spTree>
  </p:cSld>
  <p:clrMapOvr>
    <a:masterClrMapping/>
  </p:clrMapOvr>
  <p:transition spd="slow" advTm="3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D5419-ACEB-495F-A89F-DEE01430476E}" type="datetimeFigureOut">
              <a:rPr lang="en-US" smtClean="0"/>
              <a:pPr/>
              <a:t>6/16/20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2F985C-D1EE-43FE-95ED-2868DE070431}" type="slidenum">
              <a:rPr lang="en-US" smtClean="0"/>
              <a:pPr/>
              <a:t>‹#›</a:t>
            </a:fld>
            <a:endParaRPr lang="en-US" dirty="0"/>
          </a:p>
        </p:txBody>
      </p:sp>
    </p:spTree>
  </p:cSld>
  <p:clrMapOvr>
    <a:masterClrMapping/>
  </p:clrMapOvr>
  <p:transition spd="slow" advTm="3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01D5419-ACEB-495F-A89F-DEE01430476E}" type="datetimeFigureOut">
              <a:rPr lang="en-US" smtClean="0"/>
              <a:pPr/>
              <a:t>6/16/20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2F985C-D1EE-43FE-95ED-2868DE070431}" type="slidenum">
              <a:rPr lang="en-US" smtClean="0"/>
              <a:pPr/>
              <a:t>‹#›</a:t>
            </a:fld>
            <a:endParaRPr lang="en-US" dirty="0"/>
          </a:p>
        </p:txBody>
      </p:sp>
    </p:spTree>
  </p:cSld>
  <p:clrMapOvr>
    <a:masterClrMapping/>
  </p:clrMapOvr>
  <p:transition spd="slow" advTm="3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01D5419-ACEB-495F-A89F-DEE01430476E}" type="datetimeFigureOut">
              <a:rPr lang="en-US" smtClean="0"/>
              <a:pPr/>
              <a:t>6/16/20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C2F985C-D1EE-43FE-95ED-2868DE070431}"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Tm="3000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465898B-C039-6048-AEB3-871AC66B6B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0"/>
            <a:ext cx="9220200" cy="5182783"/>
          </a:xfrm>
          <a:prstGeom prst="rect">
            <a:avLst/>
          </a:prstGeom>
        </p:spPr>
      </p:pic>
      <p:sp>
        <p:nvSpPr>
          <p:cNvPr id="5" name="Rectangle 4">
            <a:extLst>
              <a:ext uri="{FF2B5EF4-FFF2-40B4-BE49-F238E27FC236}">
                <a16:creationId xmlns:a16="http://schemas.microsoft.com/office/drawing/2014/main" id="{0CF5B7A0-0ECA-754F-9176-D6ACD526596B}"/>
              </a:ext>
            </a:extLst>
          </p:cNvPr>
          <p:cNvSpPr/>
          <p:nvPr/>
        </p:nvSpPr>
        <p:spPr>
          <a:xfrm>
            <a:off x="2667000" y="2343150"/>
            <a:ext cx="3505200" cy="533400"/>
          </a:xfrm>
          <a:prstGeom prst="rect">
            <a:avLst/>
          </a:prstGeom>
          <a:solidFill>
            <a:srgbClr val="EE8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Vijay Gupta</a:t>
            </a:r>
          </a:p>
        </p:txBody>
      </p:sp>
      <p:sp>
        <p:nvSpPr>
          <p:cNvPr id="6" name="Rectangle 5">
            <a:extLst>
              <a:ext uri="{FF2B5EF4-FFF2-40B4-BE49-F238E27FC236}">
                <a16:creationId xmlns:a16="http://schemas.microsoft.com/office/drawing/2014/main" id="{3EC0A4C8-F6B1-AB4C-81D7-E1CE7283EE38}"/>
              </a:ext>
            </a:extLst>
          </p:cNvPr>
          <p:cNvSpPr/>
          <p:nvPr/>
        </p:nvSpPr>
        <p:spPr>
          <a:xfrm>
            <a:off x="955623" y="3084381"/>
            <a:ext cx="7543800" cy="111127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SPECIAL THANKS TO </a:t>
            </a:r>
          </a:p>
          <a:p>
            <a:r>
              <a:rPr lang="en-US" dirty="0">
                <a:solidFill>
                  <a:schemeClr val="bg1"/>
                </a:solidFill>
              </a:rPr>
              <a:t>The Rosenthal Family Foundation (Jamie Rosenthal Wolf, Rick Rosenthal, and Nancy Stephens) and Brownstein Hyatt Farber Schreck for their generous support of this keynote</a:t>
            </a:r>
          </a:p>
        </p:txBody>
      </p:sp>
      <p:sp>
        <p:nvSpPr>
          <p:cNvPr id="7" name="Rectangle 6">
            <a:extLst>
              <a:ext uri="{FF2B5EF4-FFF2-40B4-BE49-F238E27FC236}">
                <a16:creationId xmlns:a16="http://schemas.microsoft.com/office/drawing/2014/main" id="{6FFDED0A-F56E-8D40-9D52-5C98406852DF}"/>
              </a:ext>
            </a:extLst>
          </p:cNvPr>
          <p:cNvSpPr/>
          <p:nvPr/>
        </p:nvSpPr>
        <p:spPr>
          <a:xfrm>
            <a:off x="955623" y="4257338"/>
            <a:ext cx="7543800" cy="71752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bg1"/>
                </a:solidFill>
              </a:rPr>
              <a:t>OPENING REMARKS AND INTRODUCTION BY </a:t>
            </a:r>
          </a:p>
          <a:p>
            <a:r>
              <a:rPr lang="en-US" dirty="0">
                <a:solidFill>
                  <a:schemeClr val="bg1"/>
                </a:solidFill>
              </a:rPr>
              <a:t>The Honorable Nancy Pelosi, Speaker of the U.S. House of Representatives</a:t>
            </a:r>
          </a:p>
        </p:txBody>
      </p:sp>
    </p:spTree>
    <p:extLst>
      <p:ext uri="{BB962C8B-B14F-4D97-AF65-F5344CB8AC3E}">
        <p14:creationId xmlns:p14="http://schemas.microsoft.com/office/powerpoint/2010/main" val="292079524"/>
      </p:ext>
    </p:extLst>
  </p:cSld>
  <p:clrMapOvr>
    <a:masterClrMapping/>
  </p:clrMapOvr>
  <p:transition spd="slow" advTm="30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833318"/>
            <a:ext cx="4114800" cy="3262432"/>
          </a:xfrm>
          <a:prstGeom prst="rect">
            <a:avLst/>
          </a:prstGeom>
          <a:noFill/>
        </p:spPr>
        <p:txBody>
          <a:bodyPr wrap="square" rtlCol="0">
            <a:spAutoFit/>
          </a:bodyPr>
          <a:lstStyle/>
          <a:p>
            <a:r>
              <a:rPr lang="en-US" sz="2200" dirty="0">
                <a:latin typeface="Gill Sans MT" pitchFamily="34" charset="0"/>
              </a:rPr>
              <a:t>“You never know about art. It has a way of coming back around. It connects us; it provides the ligaments and the ties that bind, holding the species together along the trajectory of its evolution. In that sense, among many, it can be said to perform a public function, in the purest sense of the word.”</a:t>
            </a:r>
          </a:p>
        </p:txBody>
      </p:sp>
      <p:cxnSp>
        <p:nvCxnSpPr>
          <p:cNvPr id="3" name="Straight Connector 2"/>
          <p:cNvCxnSpPr/>
          <p:nvPr/>
        </p:nvCxnSpPr>
        <p:spPr>
          <a:xfrm>
            <a:off x="381000" y="666750"/>
            <a:ext cx="41148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 y="4095750"/>
            <a:ext cx="40386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00200" y="57150"/>
            <a:ext cx="1676400" cy="584775"/>
          </a:xfrm>
          <a:prstGeom prst="rect">
            <a:avLst/>
          </a:prstGeom>
          <a:noFill/>
        </p:spPr>
        <p:txBody>
          <a:bodyPr wrap="square" rtlCol="0">
            <a:spAutoFit/>
          </a:bodyPr>
          <a:lstStyle/>
          <a:p>
            <a:pPr algn="ctr"/>
            <a:r>
              <a:rPr lang="en-US" sz="3200" dirty="0">
                <a:latin typeface="Cambria" pitchFamily="18" charset="0"/>
              </a:rPr>
              <a:t>1995</a:t>
            </a:r>
          </a:p>
        </p:txBody>
      </p:sp>
      <p:pic>
        <p:nvPicPr>
          <p:cNvPr id="1026" name="Picture 2"/>
          <p:cNvPicPr>
            <a:picLocks noChangeAspect="1" noChangeArrowheads="1"/>
          </p:cNvPicPr>
          <p:nvPr/>
        </p:nvPicPr>
        <p:blipFill>
          <a:blip r:embed="rId3" cstate="print"/>
          <a:srcRect/>
          <a:stretch>
            <a:fillRect/>
          </a:stretch>
        </p:blipFill>
        <p:spPr bwMode="auto">
          <a:xfrm>
            <a:off x="4876800" y="514350"/>
            <a:ext cx="3864703" cy="3663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4" cstate="print"/>
          <a:srcRect/>
          <a:stretch>
            <a:fillRect/>
          </a:stretch>
        </p:blipFill>
        <p:spPr bwMode="auto">
          <a:xfrm>
            <a:off x="1219200" y="4189127"/>
            <a:ext cx="2209800" cy="668623"/>
          </a:xfrm>
          <a:prstGeom prst="rect">
            <a:avLst/>
          </a:prstGeom>
          <a:noFill/>
          <a:ln w="9525">
            <a:noFill/>
            <a:miter lim="800000"/>
            <a:headEnd/>
            <a:tailEnd/>
          </a:ln>
          <a:effectLst/>
        </p:spPr>
      </p:pic>
      <p:sp>
        <p:nvSpPr>
          <p:cNvPr id="14" name="TextBox 13"/>
          <p:cNvSpPr txBox="1"/>
          <p:nvPr/>
        </p:nvSpPr>
        <p:spPr>
          <a:xfrm>
            <a:off x="4800600" y="4248150"/>
            <a:ext cx="3962400" cy="769441"/>
          </a:xfrm>
          <a:prstGeom prst="rect">
            <a:avLst/>
          </a:prstGeom>
          <a:noFill/>
        </p:spPr>
        <p:txBody>
          <a:bodyPr wrap="square" rtlCol="0">
            <a:spAutoFit/>
          </a:bodyPr>
          <a:lstStyle/>
          <a:p>
            <a:pPr algn="ctr"/>
            <a:r>
              <a:rPr lang="en-US" sz="2400" b="1" dirty="0">
                <a:latin typeface="Gill Sans MT" pitchFamily="34" charset="0"/>
              </a:rPr>
              <a:t>Winton Malcolm Blount</a:t>
            </a:r>
          </a:p>
          <a:p>
            <a:pPr algn="ctr"/>
            <a:r>
              <a:rPr lang="en-US" sz="2000" i="1" dirty="0">
                <a:latin typeface="Gill Sans MT" pitchFamily="34" charset="0"/>
              </a:rPr>
              <a:t>8</a:t>
            </a:r>
            <a:r>
              <a:rPr lang="en-US" sz="2000" i="1" baseline="30000" dirty="0">
                <a:latin typeface="Gill Sans MT" pitchFamily="34" charset="0"/>
              </a:rPr>
              <a:t>th</a:t>
            </a:r>
            <a:r>
              <a:rPr lang="en-US" sz="2000" i="1" dirty="0">
                <a:latin typeface="Gill Sans MT" pitchFamily="34" charset="0"/>
              </a:rPr>
              <a:t> Annual Lecturer</a:t>
            </a:r>
          </a:p>
        </p:txBody>
      </p:sp>
    </p:spTree>
  </p:cSld>
  <p:clrMapOvr>
    <a:masterClrMapping/>
  </p:clrMapOvr>
  <p:transition spd="slow" advTm="30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24400" y="990183"/>
            <a:ext cx="3505200" cy="2800767"/>
          </a:xfrm>
          <a:prstGeom prst="rect">
            <a:avLst/>
          </a:prstGeom>
          <a:noFill/>
        </p:spPr>
        <p:txBody>
          <a:bodyPr wrap="square" rtlCol="0">
            <a:spAutoFit/>
          </a:bodyPr>
          <a:lstStyle/>
          <a:p>
            <a:r>
              <a:rPr lang="en-US" sz="2200" dirty="0">
                <a:latin typeface="Gill Sans MT" pitchFamily="34" charset="0"/>
              </a:rPr>
              <a:t>“Culture and the arts are at the very root of that fragile and powerful creation which is a human personality. They are also at the summit of any given nation’s capacity for acting constructively on the world scene.” </a:t>
            </a:r>
          </a:p>
        </p:txBody>
      </p:sp>
      <p:cxnSp>
        <p:nvCxnSpPr>
          <p:cNvPr id="4" name="Straight Connector 3"/>
          <p:cNvCxnSpPr/>
          <p:nvPr/>
        </p:nvCxnSpPr>
        <p:spPr>
          <a:xfrm>
            <a:off x="4648200" y="8191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724400" y="40957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91200" y="285750"/>
            <a:ext cx="1371600" cy="584775"/>
          </a:xfrm>
          <a:prstGeom prst="rect">
            <a:avLst/>
          </a:prstGeom>
          <a:noFill/>
        </p:spPr>
        <p:txBody>
          <a:bodyPr wrap="square" rtlCol="0">
            <a:spAutoFit/>
          </a:bodyPr>
          <a:lstStyle/>
          <a:p>
            <a:pPr algn="ctr"/>
            <a:r>
              <a:rPr lang="en-US" sz="3200" dirty="0">
                <a:latin typeface="Cambria" pitchFamily="18" charset="0"/>
              </a:rPr>
              <a:t>1996</a:t>
            </a:r>
          </a:p>
        </p:txBody>
      </p:sp>
      <p:pic>
        <p:nvPicPr>
          <p:cNvPr id="8" name="Picture 7" descr="CarlosFuentes.JPG"/>
          <p:cNvPicPr>
            <a:picLocks noChangeAspect="1"/>
          </p:cNvPicPr>
          <p:nvPr/>
        </p:nvPicPr>
        <p:blipFill>
          <a:blip r:embed="rId3" cstate="print"/>
          <a:srcRect b="25000"/>
          <a:stretch>
            <a:fillRect/>
          </a:stretch>
        </p:blipFill>
        <p:spPr>
          <a:xfrm>
            <a:off x="381000" y="285750"/>
            <a:ext cx="3657600" cy="37456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4" cstate="print"/>
          <a:srcRect/>
          <a:stretch>
            <a:fillRect/>
          </a:stretch>
        </p:blipFill>
        <p:spPr bwMode="auto">
          <a:xfrm>
            <a:off x="5334000" y="4171950"/>
            <a:ext cx="2209800" cy="668623"/>
          </a:xfrm>
          <a:prstGeom prst="rect">
            <a:avLst/>
          </a:prstGeom>
          <a:noFill/>
          <a:ln w="9525">
            <a:noFill/>
            <a:miter lim="800000"/>
            <a:headEnd/>
            <a:tailEnd/>
          </a:ln>
          <a:effectLst/>
        </p:spPr>
      </p:pic>
      <p:sp>
        <p:nvSpPr>
          <p:cNvPr id="10" name="TextBox 9"/>
          <p:cNvSpPr txBox="1"/>
          <p:nvPr/>
        </p:nvSpPr>
        <p:spPr>
          <a:xfrm>
            <a:off x="304800" y="4248150"/>
            <a:ext cx="3810000" cy="769441"/>
          </a:xfrm>
          <a:prstGeom prst="rect">
            <a:avLst/>
          </a:prstGeom>
          <a:noFill/>
        </p:spPr>
        <p:txBody>
          <a:bodyPr wrap="square" rtlCol="0">
            <a:spAutoFit/>
          </a:bodyPr>
          <a:lstStyle/>
          <a:p>
            <a:pPr algn="ctr"/>
            <a:r>
              <a:rPr lang="en-US" sz="2400" b="1" dirty="0">
                <a:latin typeface="Gill Sans MT" pitchFamily="34" charset="0"/>
              </a:rPr>
              <a:t>Carlos Fuentes</a:t>
            </a:r>
            <a:br>
              <a:rPr lang="en-US" sz="2400" dirty="0">
                <a:latin typeface="Gill Sans MT" pitchFamily="34" charset="0"/>
              </a:rPr>
            </a:br>
            <a:r>
              <a:rPr lang="en-US" sz="2000" i="1" dirty="0">
                <a:latin typeface="Gill Sans MT" pitchFamily="34" charset="0"/>
              </a:rPr>
              <a:t>9</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Adobe Caslon Pro" pitchFamily="18" charset="0"/>
            </a:endParaRPr>
          </a:p>
        </p:txBody>
      </p:sp>
    </p:spTree>
  </p:cSld>
  <p:clrMapOvr>
    <a:masterClrMapping/>
  </p:clrMapOvr>
  <p:transition spd="slow" advTm="30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023937"/>
            <a:ext cx="4114800" cy="2462213"/>
          </a:xfrm>
          <a:prstGeom prst="rect">
            <a:avLst/>
          </a:prstGeom>
          <a:noFill/>
        </p:spPr>
        <p:txBody>
          <a:bodyPr wrap="square" rtlCol="0">
            <a:spAutoFit/>
          </a:bodyPr>
          <a:lstStyle/>
          <a:p>
            <a:r>
              <a:rPr lang="en-US" sz="2200" dirty="0">
                <a:latin typeface="Gill Sans MT" pitchFamily="34" charset="0"/>
              </a:rPr>
              <a:t>“The harsh reality of increased restraints on the federal budget and efforts to curb the deficit should never force us to be silent about the value of the arts if we focus on our great strengths as a country: a public culture.”</a:t>
            </a:r>
          </a:p>
        </p:txBody>
      </p:sp>
      <p:cxnSp>
        <p:nvCxnSpPr>
          <p:cNvPr id="5" name="Straight Connector 4"/>
          <p:cNvCxnSpPr/>
          <p:nvPr/>
        </p:nvCxnSpPr>
        <p:spPr>
          <a:xfrm>
            <a:off x="381000" y="742950"/>
            <a:ext cx="41148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3943350"/>
            <a:ext cx="40386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76400" y="209550"/>
            <a:ext cx="1295400" cy="584775"/>
          </a:xfrm>
          <a:prstGeom prst="rect">
            <a:avLst/>
          </a:prstGeom>
          <a:noFill/>
        </p:spPr>
        <p:txBody>
          <a:bodyPr wrap="square" rtlCol="0">
            <a:spAutoFit/>
          </a:bodyPr>
          <a:lstStyle/>
          <a:p>
            <a:r>
              <a:rPr lang="en-US" sz="3200" dirty="0">
                <a:latin typeface="Cambria" pitchFamily="18" charset="0"/>
              </a:rPr>
              <a:t>1997</a:t>
            </a:r>
          </a:p>
        </p:txBody>
      </p:sp>
      <p:pic>
        <p:nvPicPr>
          <p:cNvPr id="5122" name="Picture 2"/>
          <p:cNvPicPr>
            <a:picLocks noChangeAspect="1" noChangeArrowheads="1"/>
          </p:cNvPicPr>
          <p:nvPr/>
        </p:nvPicPr>
        <p:blipFill>
          <a:blip r:embed="rId3" cstate="print"/>
          <a:srcRect l="5508" t="9357" r="6368" b="6433"/>
          <a:stretch>
            <a:fillRect/>
          </a:stretch>
        </p:blipFill>
        <p:spPr bwMode="auto">
          <a:xfrm>
            <a:off x="5410200" y="438150"/>
            <a:ext cx="2878666" cy="32384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4" cstate="print"/>
          <a:srcRect/>
          <a:stretch>
            <a:fillRect/>
          </a:stretch>
        </p:blipFill>
        <p:spPr bwMode="auto">
          <a:xfrm>
            <a:off x="1143000" y="4095750"/>
            <a:ext cx="2209800" cy="668623"/>
          </a:xfrm>
          <a:prstGeom prst="rect">
            <a:avLst/>
          </a:prstGeom>
          <a:noFill/>
          <a:ln w="9525">
            <a:noFill/>
            <a:miter lim="800000"/>
            <a:headEnd/>
            <a:tailEnd/>
          </a:ln>
          <a:effectLst/>
        </p:spPr>
      </p:pic>
      <p:sp>
        <p:nvSpPr>
          <p:cNvPr id="12" name="TextBox 11"/>
          <p:cNvSpPr txBox="1"/>
          <p:nvPr/>
        </p:nvSpPr>
        <p:spPr>
          <a:xfrm>
            <a:off x="5181600" y="3943350"/>
            <a:ext cx="3505200" cy="769441"/>
          </a:xfrm>
          <a:prstGeom prst="rect">
            <a:avLst/>
          </a:prstGeom>
          <a:noFill/>
        </p:spPr>
        <p:txBody>
          <a:bodyPr wrap="square" rtlCol="0">
            <a:spAutoFit/>
          </a:bodyPr>
          <a:lstStyle/>
          <a:p>
            <a:pPr algn="ctr"/>
            <a:r>
              <a:rPr lang="en-US" sz="2400" b="1" dirty="0">
                <a:latin typeface="Gill Sans MT" pitchFamily="34" charset="0"/>
              </a:rPr>
              <a:t>Alan K. Simpson</a:t>
            </a:r>
            <a:br>
              <a:rPr lang="en-US" sz="2400" dirty="0">
                <a:latin typeface="Gill Sans MT" pitchFamily="34" charset="0"/>
              </a:rPr>
            </a:br>
            <a:r>
              <a:rPr lang="en-US" sz="2000" i="1" dirty="0">
                <a:latin typeface="Gill Sans MT" pitchFamily="34" charset="0"/>
              </a:rPr>
              <a:t>10</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spTree>
  </p:cSld>
  <p:clrMapOvr>
    <a:masterClrMapping/>
  </p:clrMapOvr>
  <p:transition spd="slow" advTm="30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1129427"/>
            <a:ext cx="3810000" cy="2585323"/>
          </a:xfrm>
          <a:prstGeom prst="rect">
            <a:avLst/>
          </a:prstGeom>
          <a:noFill/>
        </p:spPr>
        <p:txBody>
          <a:bodyPr wrap="square" rtlCol="0">
            <a:spAutoFit/>
          </a:bodyPr>
          <a:lstStyle/>
          <a:p>
            <a:r>
              <a:rPr lang="en-US" sz="2200" dirty="0">
                <a:latin typeface="Gill Sans MT" pitchFamily="34" charset="0"/>
              </a:rPr>
              <a:t>“There are thousands of American artists who are well trained and ready and willing to use their creativity for the good of the society that spawned them. We should not waste this resource.” </a:t>
            </a:r>
          </a:p>
          <a:p>
            <a:endParaRPr lang="en-US" sz="800" dirty="0">
              <a:latin typeface="Gill Sans MT" pitchFamily="34" charset="0"/>
            </a:endParaRPr>
          </a:p>
        </p:txBody>
      </p:sp>
      <p:cxnSp>
        <p:nvCxnSpPr>
          <p:cNvPr id="5" name="Straight Connector 4"/>
          <p:cNvCxnSpPr/>
          <p:nvPr/>
        </p:nvCxnSpPr>
        <p:spPr>
          <a:xfrm>
            <a:off x="4572000" y="971550"/>
            <a:ext cx="3810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0" y="4019550"/>
            <a:ext cx="3810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91200" y="361950"/>
            <a:ext cx="1676400" cy="584775"/>
          </a:xfrm>
          <a:prstGeom prst="rect">
            <a:avLst/>
          </a:prstGeom>
          <a:noFill/>
        </p:spPr>
        <p:txBody>
          <a:bodyPr wrap="square" rtlCol="0">
            <a:spAutoFit/>
          </a:bodyPr>
          <a:lstStyle/>
          <a:p>
            <a:pPr algn="ctr"/>
            <a:r>
              <a:rPr lang="en-US" sz="3200" dirty="0">
                <a:latin typeface="Cambria" pitchFamily="18" charset="0"/>
              </a:rPr>
              <a:t>1998</a:t>
            </a:r>
          </a:p>
        </p:txBody>
      </p:sp>
      <p:pic>
        <p:nvPicPr>
          <p:cNvPr id="4098" name="Picture 2"/>
          <p:cNvPicPr>
            <a:picLocks noChangeAspect="1" noChangeArrowheads="1"/>
          </p:cNvPicPr>
          <p:nvPr/>
        </p:nvPicPr>
        <p:blipFill>
          <a:blip r:embed="rId3" cstate="print"/>
          <a:srcRect/>
          <a:stretch>
            <a:fillRect/>
          </a:stretch>
        </p:blipFill>
        <p:spPr bwMode="auto">
          <a:xfrm>
            <a:off x="762000" y="438150"/>
            <a:ext cx="3276600" cy="3514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4" cstate="print"/>
          <a:srcRect/>
          <a:stretch>
            <a:fillRect/>
          </a:stretch>
        </p:blipFill>
        <p:spPr bwMode="auto">
          <a:xfrm>
            <a:off x="5410200" y="4112927"/>
            <a:ext cx="2209800" cy="668623"/>
          </a:xfrm>
          <a:prstGeom prst="rect">
            <a:avLst/>
          </a:prstGeom>
          <a:noFill/>
          <a:ln w="9525">
            <a:noFill/>
            <a:miter lim="800000"/>
            <a:headEnd/>
            <a:tailEnd/>
          </a:ln>
          <a:effectLst/>
        </p:spPr>
      </p:pic>
      <p:sp>
        <p:nvSpPr>
          <p:cNvPr id="13" name="TextBox 12"/>
          <p:cNvSpPr txBox="1"/>
          <p:nvPr/>
        </p:nvSpPr>
        <p:spPr>
          <a:xfrm>
            <a:off x="685800" y="4095750"/>
            <a:ext cx="3352800" cy="769441"/>
          </a:xfrm>
          <a:prstGeom prst="rect">
            <a:avLst/>
          </a:prstGeom>
          <a:noFill/>
        </p:spPr>
        <p:txBody>
          <a:bodyPr wrap="square" rtlCol="0">
            <a:spAutoFit/>
          </a:bodyPr>
          <a:lstStyle/>
          <a:p>
            <a:pPr algn="ctr"/>
            <a:r>
              <a:rPr lang="en-US" sz="2400" b="1" dirty="0">
                <a:latin typeface="Gill Sans MT" pitchFamily="34" charset="0"/>
              </a:rPr>
              <a:t>Dr. Billy Taylor</a:t>
            </a:r>
            <a:br>
              <a:rPr lang="en-US" sz="2400" dirty="0">
                <a:latin typeface="Gill Sans MT" pitchFamily="34" charset="0"/>
              </a:rPr>
            </a:br>
            <a:r>
              <a:rPr lang="en-US" sz="2000" i="1" dirty="0">
                <a:latin typeface="Gill Sans MT" pitchFamily="34" charset="0"/>
              </a:rPr>
              <a:t>11</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spTree>
  </p:cSld>
  <p:clrMapOvr>
    <a:masterClrMapping/>
  </p:clrMapOvr>
  <p:transition spd="slow" advTm="30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811000"/>
            <a:ext cx="3733800" cy="1446550"/>
          </a:xfrm>
          <a:prstGeom prst="rect">
            <a:avLst/>
          </a:prstGeom>
          <a:noFill/>
        </p:spPr>
        <p:txBody>
          <a:bodyPr wrap="square" rtlCol="0">
            <a:spAutoFit/>
          </a:bodyPr>
          <a:lstStyle/>
          <a:p>
            <a:r>
              <a:rPr lang="en-US" sz="2200" dirty="0">
                <a:latin typeface="Gill Sans MT" pitchFamily="34" charset="0"/>
                <a:cs typeface="Calibri" pitchFamily="34" charset="0"/>
              </a:rPr>
              <a:t>“The arts reflect profoundly the most democratic credo, the belief in an individual vision or voice.”</a:t>
            </a:r>
          </a:p>
        </p:txBody>
      </p:sp>
      <p:pic>
        <p:nvPicPr>
          <p:cNvPr id="3" name="Picture 2" descr="WendyWasserstein.JPG"/>
          <p:cNvPicPr>
            <a:picLocks noChangeAspect="1"/>
          </p:cNvPicPr>
          <p:nvPr/>
        </p:nvPicPr>
        <p:blipFill>
          <a:blip r:embed="rId3" cstate="print"/>
          <a:srcRect l="5357" t="15687" r="13489"/>
          <a:stretch>
            <a:fillRect/>
          </a:stretch>
        </p:blipFill>
        <p:spPr>
          <a:xfrm>
            <a:off x="5257800" y="209549"/>
            <a:ext cx="2438400" cy="39085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Connector 4"/>
          <p:cNvCxnSpPr/>
          <p:nvPr/>
        </p:nvCxnSpPr>
        <p:spPr>
          <a:xfrm>
            <a:off x="533400" y="15049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37909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295400" y="895350"/>
            <a:ext cx="1905000" cy="584775"/>
          </a:xfrm>
          <a:prstGeom prst="rect">
            <a:avLst/>
          </a:prstGeom>
          <a:noFill/>
        </p:spPr>
        <p:txBody>
          <a:bodyPr wrap="square" rtlCol="0">
            <a:spAutoFit/>
          </a:bodyPr>
          <a:lstStyle/>
          <a:p>
            <a:pPr algn="ctr"/>
            <a:r>
              <a:rPr lang="en-US" sz="3200" dirty="0">
                <a:latin typeface="Cambria" pitchFamily="18" charset="0"/>
              </a:rPr>
              <a:t>1999</a:t>
            </a:r>
          </a:p>
        </p:txBody>
      </p:sp>
      <p:pic>
        <p:nvPicPr>
          <p:cNvPr id="9" name="Picture 3"/>
          <p:cNvPicPr>
            <a:picLocks noChangeAspect="1" noChangeArrowheads="1"/>
          </p:cNvPicPr>
          <p:nvPr/>
        </p:nvPicPr>
        <p:blipFill>
          <a:blip r:embed="rId4" cstate="print"/>
          <a:srcRect/>
          <a:stretch>
            <a:fillRect/>
          </a:stretch>
        </p:blipFill>
        <p:spPr bwMode="auto">
          <a:xfrm>
            <a:off x="1219200" y="3943350"/>
            <a:ext cx="2209800" cy="668623"/>
          </a:xfrm>
          <a:prstGeom prst="rect">
            <a:avLst/>
          </a:prstGeom>
          <a:noFill/>
          <a:ln w="9525">
            <a:noFill/>
            <a:miter lim="800000"/>
            <a:headEnd/>
            <a:tailEnd/>
          </a:ln>
          <a:effectLst/>
        </p:spPr>
      </p:pic>
      <p:sp>
        <p:nvSpPr>
          <p:cNvPr id="8" name="TextBox 7"/>
          <p:cNvSpPr txBox="1"/>
          <p:nvPr/>
        </p:nvSpPr>
        <p:spPr>
          <a:xfrm>
            <a:off x="4953000" y="4171950"/>
            <a:ext cx="3124200" cy="769441"/>
          </a:xfrm>
          <a:prstGeom prst="rect">
            <a:avLst/>
          </a:prstGeom>
          <a:noFill/>
        </p:spPr>
        <p:txBody>
          <a:bodyPr wrap="square" rtlCol="0">
            <a:spAutoFit/>
          </a:bodyPr>
          <a:lstStyle/>
          <a:p>
            <a:pPr algn="ctr"/>
            <a:r>
              <a:rPr lang="en-US" sz="2400" b="1" dirty="0">
                <a:latin typeface="Gill Sans MT" pitchFamily="34" charset="0"/>
                <a:cs typeface="Calibri" pitchFamily="34" charset="0"/>
              </a:rPr>
              <a:t>Wendy Wasserstein</a:t>
            </a:r>
          </a:p>
          <a:p>
            <a:pPr algn="ctr"/>
            <a:r>
              <a:rPr lang="en-US" sz="2000" i="1" dirty="0">
                <a:latin typeface="Gill Sans MT" pitchFamily="34" charset="0"/>
                <a:cs typeface="Calibri" pitchFamily="34" charset="0"/>
              </a:rPr>
              <a:t>12</a:t>
            </a:r>
            <a:r>
              <a:rPr lang="en-US" sz="2000" i="1" baseline="30000" dirty="0">
                <a:latin typeface="Gill Sans MT" pitchFamily="34" charset="0"/>
                <a:cs typeface="Calibri" pitchFamily="34" charset="0"/>
              </a:rPr>
              <a:t>th</a:t>
            </a:r>
            <a:r>
              <a:rPr lang="en-US" sz="2000" i="1" dirty="0">
                <a:latin typeface="Gill Sans MT" pitchFamily="34" charset="0"/>
                <a:cs typeface="Calibri" pitchFamily="34" charset="0"/>
              </a:rPr>
              <a:t> Annual Lecturer</a:t>
            </a:r>
            <a:endParaRPr lang="en-US" sz="2000" i="1" dirty="0">
              <a:latin typeface="Adobe Caslon Pro" pitchFamily="18" charset="0"/>
            </a:endParaRPr>
          </a:p>
        </p:txBody>
      </p:sp>
    </p:spTree>
  </p:cSld>
  <p:clrMapOvr>
    <a:masterClrMapping/>
  </p:clrMapOvr>
  <p:transition spd="slow" advTm="30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1142583"/>
            <a:ext cx="4191000" cy="2800767"/>
          </a:xfrm>
          <a:prstGeom prst="rect">
            <a:avLst/>
          </a:prstGeom>
          <a:noFill/>
        </p:spPr>
        <p:txBody>
          <a:bodyPr wrap="square" rtlCol="0">
            <a:spAutoFit/>
          </a:bodyPr>
          <a:lstStyle/>
          <a:p>
            <a:r>
              <a:rPr lang="en-US" sz="2200" dirty="0">
                <a:latin typeface="Gill Sans MT" pitchFamily="34" charset="0"/>
              </a:rPr>
              <a:t>“After all, arts education is really the only way to create a more knowledgeable public and new generations of leaders that will drive this creative industry, not-for-profit and for-profit alike.  Art is central to a civil society. Kids who create don’t destroy.”</a:t>
            </a:r>
          </a:p>
        </p:txBody>
      </p:sp>
      <p:cxnSp>
        <p:nvCxnSpPr>
          <p:cNvPr id="6" name="Straight Connector 5"/>
          <p:cNvCxnSpPr/>
          <p:nvPr/>
        </p:nvCxnSpPr>
        <p:spPr>
          <a:xfrm>
            <a:off x="4419600" y="4171950"/>
            <a:ext cx="42672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419600" y="895350"/>
            <a:ext cx="4191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67400" y="361950"/>
            <a:ext cx="1219200" cy="584775"/>
          </a:xfrm>
          <a:prstGeom prst="rect">
            <a:avLst/>
          </a:prstGeom>
          <a:noFill/>
        </p:spPr>
        <p:txBody>
          <a:bodyPr wrap="square" rtlCol="0">
            <a:spAutoFit/>
          </a:bodyPr>
          <a:lstStyle/>
          <a:p>
            <a:pPr algn="ctr"/>
            <a:r>
              <a:rPr lang="en-US" sz="3200" dirty="0">
                <a:latin typeface="Cambria" pitchFamily="18" charset="0"/>
              </a:rPr>
              <a:t>2000</a:t>
            </a:r>
          </a:p>
        </p:txBody>
      </p:sp>
      <p:pic>
        <p:nvPicPr>
          <p:cNvPr id="3076" name="Picture 4"/>
          <p:cNvPicPr>
            <a:picLocks noChangeAspect="1" noChangeArrowheads="1"/>
          </p:cNvPicPr>
          <p:nvPr/>
        </p:nvPicPr>
        <p:blipFill>
          <a:blip r:embed="rId3" cstate="print"/>
          <a:srcRect l="7339" t="3253" r="4587" b="5655"/>
          <a:stretch>
            <a:fillRect/>
          </a:stretch>
        </p:blipFill>
        <p:spPr bwMode="auto">
          <a:xfrm>
            <a:off x="762000" y="285750"/>
            <a:ext cx="2631233"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3"/>
          <p:cNvPicPr>
            <a:picLocks noChangeAspect="1" noChangeArrowheads="1"/>
          </p:cNvPicPr>
          <p:nvPr/>
        </p:nvPicPr>
        <p:blipFill>
          <a:blip r:embed="rId4" cstate="print"/>
          <a:srcRect/>
          <a:stretch>
            <a:fillRect/>
          </a:stretch>
        </p:blipFill>
        <p:spPr bwMode="auto">
          <a:xfrm>
            <a:off x="5410200" y="4248150"/>
            <a:ext cx="2209800" cy="668623"/>
          </a:xfrm>
          <a:prstGeom prst="rect">
            <a:avLst/>
          </a:prstGeom>
          <a:noFill/>
          <a:ln w="9525">
            <a:noFill/>
            <a:miter lim="800000"/>
            <a:headEnd/>
            <a:tailEnd/>
          </a:ln>
          <a:effectLst/>
        </p:spPr>
      </p:pic>
      <p:sp>
        <p:nvSpPr>
          <p:cNvPr id="14" name="TextBox 13"/>
          <p:cNvSpPr txBox="1"/>
          <p:nvPr/>
        </p:nvSpPr>
        <p:spPr>
          <a:xfrm>
            <a:off x="685800" y="4095750"/>
            <a:ext cx="2743200" cy="769441"/>
          </a:xfrm>
          <a:prstGeom prst="rect">
            <a:avLst/>
          </a:prstGeom>
          <a:noFill/>
        </p:spPr>
        <p:txBody>
          <a:bodyPr wrap="square" rtlCol="0">
            <a:spAutoFit/>
          </a:bodyPr>
          <a:lstStyle/>
          <a:p>
            <a:pPr algn="ctr"/>
            <a:r>
              <a:rPr lang="en-US" sz="2400" b="1" dirty="0">
                <a:latin typeface="Gill Sans MT" pitchFamily="34" charset="0"/>
              </a:rPr>
              <a:t>Terry Semel</a:t>
            </a:r>
          </a:p>
          <a:p>
            <a:pPr algn="ctr"/>
            <a:r>
              <a:rPr lang="en-US" sz="2000" i="1" dirty="0">
                <a:latin typeface="Gill Sans MT" pitchFamily="34" charset="0"/>
              </a:rPr>
              <a:t>13</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spTree>
  </p:cSld>
  <p:clrMapOvr>
    <a:masterClrMapping/>
  </p:clrMapOvr>
  <p:transition spd="slow" advTm="30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757118"/>
            <a:ext cx="4648200" cy="3262432"/>
          </a:xfrm>
          <a:prstGeom prst="rect">
            <a:avLst/>
          </a:prstGeom>
          <a:noFill/>
        </p:spPr>
        <p:txBody>
          <a:bodyPr wrap="square" rtlCol="0">
            <a:spAutoFit/>
          </a:bodyPr>
          <a:lstStyle/>
          <a:p>
            <a:r>
              <a:rPr lang="en-US" sz="2200" dirty="0">
                <a:latin typeface="Gill Sans MT" pitchFamily="34" charset="0"/>
              </a:rPr>
              <a:t>“…the lasting, humane values that inform all of the arts – the beauty and catharses that lift us well above the quotidian reality of our lives – are beyond category. They carry over from art form to art form, from generation to generation, from society to society. They speak a language that once understood is never forgotten.”</a:t>
            </a:r>
          </a:p>
          <a:p>
            <a:endParaRPr lang="en-US" sz="800" dirty="0">
              <a:latin typeface="Gill Sans MT" pitchFamily="34" charset="0"/>
            </a:endParaRPr>
          </a:p>
        </p:txBody>
      </p:sp>
      <p:cxnSp>
        <p:nvCxnSpPr>
          <p:cNvPr id="5" name="Straight Connector 4"/>
          <p:cNvCxnSpPr/>
          <p:nvPr/>
        </p:nvCxnSpPr>
        <p:spPr>
          <a:xfrm>
            <a:off x="228600" y="590550"/>
            <a:ext cx="48768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 y="4171950"/>
            <a:ext cx="48768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05000" y="57150"/>
            <a:ext cx="1295400" cy="584775"/>
          </a:xfrm>
          <a:prstGeom prst="rect">
            <a:avLst/>
          </a:prstGeom>
          <a:noFill/>
        </p:spPr>
        <p:txBody>
          <a:bodyPr wrap="square" rtlCol="0">
            <a:spAutoFit/>
          </a:bodyPr>
          <a:lstStyle/>
          <a:p>
            <a:pPr algn="ctr"/>
            <a:r>
              <a:rPr lang="en-US" sz="3200" dirty="0">
                <a:latin typeface="Cambria" pitchFamily="18" charset="0"/>
              </a:rPr>
              <a:t>2001</a:t>
            </a:r>
          </a:p>
        </p:txBody>
      </p:sp>
      <p:pic>
        <p:nvPicPr>
          <p:cNvPr id="8" name="Picture 7" descr="2001frankrich.JPG"/>
          <p:cNvPicPr>
            <a:picLocks noChangeAspect="1"/>
          </p:cNvPicPr>
          <p:nvPr/>
        </p:nvPicPr>
        <p:blipFill>
          <a:blip r:embed="rId3" cstate="print"/>
          <a:srcRect t="4500"/>
          <a:stretch>
            <a:fillRect/>
          </a:stretch>
        </p:blipFill>
        <p:spPr>
          <a:xfrm>
            <a:off x="5638800" y="285750"/>
            <a:ext cx="2721815" cy="3962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4" cstate="print"/>
          <a:srcRect/>
          <a:stretch>
            <a:fillRect/>
          </a:stretch>
        </p:blipFill>
        <p:spPr bwMode="auto">
          <a:xfrm>
            <a:off x="1219200" y="4248150"/>
            <a:ext cx="2209800" cy="668623"/>
          </a:xfrm>
          <a:prstGeom prst="rect">
            <a:avLst/>
          </a:prstGeom>
          <a:noFill/>
          <a:ln w="9525">
            <a:noFill/>
            <a:miter lim="800000"/>
            <a:headEnd/>
            <a:tailEnd/>
          </a:ln>
          <a:effectLst/>
        </p:spPr>
      </p:pic>
      <p:sp>
        <p:nvSpPr>
          <p:cNvPr id="14" name="TextBox 13"/>
          <p:cNvSpPr txBox="1"/>
          <p:nvPr/>
        </p:nvSpPr>
        <p:spPr>
          <a:xfrm>
            <a:off x="5638800" y="4324350"/>
            <a:ext cx="2895600" cy="769441"/>
          </a:xfrm>
          <a:prstGeom prst="rect">
            <a:avLst/>
          </a:prstGeom>
          <a:noFill/>
        </p:spPr>
        <p:txBody>
          <a:bodyPr wrap="square" rtlCol="0">
            <a:spAutoFit/>
          </a:bodyPr>
          <a:lstStyle/>
          <a:p>
            <a:pPr algn="ctr"/>
            <a:r>
              <a:rPr lang="en-US" sz="2400" b="1" dirty="0">
                <a:latin typeface="Gill Sans MT" pitchFamily="34" charset="0"/>
              </a:rPr>
              <a:t>Frank Rich</a:t>
            </a:r>
          </a:p>
          <a:p>
            <a:pPr algn="ctr"/>
            <a:r>
              <a:rPr lang="en-US" sz="2000" i="1" dirty="0">
                <a:latin typeface="Gill Sans MT" pitchFamily="34" charset="0"/>
              </a:rPr>
              <a:t>14</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spTree>
  </p:cSld>
  <p:clrMapOvr>
    <a:masterClrMapping/>
  </p:clrMapOvr>
  <p:transition spd="slow" advTm="30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5800" y="799564"/>
            <a:ext cx="4343400" cy="3600986"/>
          </a:xfrm>
          <a:prstGeom prst="rect">
            <a:avLst/>
          </a:prstGeom>
          <a:noFill/>
        </p:spPr>
        <p:txBody>
          <a:bodyPr wrap="square" rtlCol="0">
            <a:spAutoFit/>
          </a:bodyPr>
          <a:lstStyle/>
          <a:p>
            <a:r>
              <a:rPr lang="en-US" sz="2200" dirty="0">
                <a:latin typeface="Gill Sans MT" pitchFamily="34" charset="0"/>
              </a:rPr>
              <a:t>“And in making art, we draw in a conscious way on the deep, rich mother load of the unconscious. What comes to the artist from that hidden place surprises and enlightens her.  And she, in turn, by making the familiar strange, the ordinary extraordinary, shows the rest of us what we may never have seen.” </a:t>
            </a:r>
          </a:p>
        </p:txBody>
      </p:sp>
      <p:pic>
        <p:nvPicPr>
          <p:cNvPr id="3" name="Picture 2" descr="2002.Zelda.JPG"/>
          <p:cNvPicPr>
            <a:picLocks noChangeAspect="1"/>
          </p:cNvPicPr>
          <p:nvPr/>
        </p:nvPicPr>
        <p:blipFill>
          <a:blip r:embed="rId3" cstate="print"/>
          <a:srcRect r="13497"/>
          <a:stretch>
            <a:fillRect/>
          </a:stretch>
        </p:blipFill>
        <p:spPr>
          <a:xfrm>
            <a:off x="372743" y="971550"/>
            <a:ext cx="3818257"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 name="Straight Connector 3"/>
          <p:cNvCxnSpPr/>
          <p:nvPr/>
        </p:nvCxnSpPr>
        <p:spPr>
          <a:xfrm>
            <a:off x="4495800" y="666750"/>
            <a:ext cx="42672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95800" y="4324350"/>
            <a:ext cx="4191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43600" y="81975"/>
            <a:ext cx="1295400" cy="584775"/>
          </a:xfrm>
          <a:prstGeom prst="rect">
            <a:avLst/>
          </a:prstGeom>
          <a:noFill/>
        </p:spPr>
        <p:txBody>
          <a:bodyPr wrap="square" rtlCol="0">
            <a:spAutoFit/>
          </a:bodyPr>
          <a:lstStyle/>
          <a:p>
            <a:pPr algn="ctr"/>
            <a:r>
              <a:rPr lang="en-US" sz="3200" dirty="0">
                <a:latin typeface="Cambria" pitchFamily="18" charset="0"/>
              </a:rPr>
              <a:t>2002</a:t>
            </a:r>
          </a:p>
        </p:txBody>
      </p:sp>
      <p:pic>
        <p:nvPicPr>
          <p:cNvPr id="8" name="Picture 3"/>
          <p:cNvPicPr>
            <a:picLocks noChangeAspect="1" noChangeArrowheads="1"/>
          </p:cNvPicPr>
          <p:nvPr/>
        </p:nvPicPr>
        <p:blipFill>
          <a:blip r:embed="rId4" cstate="print"/>
          <a:srcRect/>
          <a:stretch>
            <a:fillRect/>
          </a:stretch>
        </p:blipFill>
        <p:spPr bwMode="auto">
          <a:xfrm>
            <a:off x="5562600" y="4400550"/>
            <a:ext cx="2209800" cy="668623"/>
          </a:xfrm>
          <a:prstGeom prst="rect">
            <a:avLst/>
          </a:prstGeom>
          <a:noFill/>
          <a:ln w="9525">
            <a:noFill/>
            <a:miter lim="800000"/>
            <a:headEnd/>
            <a:tailEnd/>
          </a:ln>
          <a:effectLst/>
        </p:spPr>
      </p:pic>
      <p:sp>
        <p:nvSpPr>
          <p:cNvPr id="13" name="TextBox 12"/>
          <p:cNvSpPr txBox="1"/>
          <p:nvPr/>
        </p:nvSpPr>
        <p:spPr>
          <a:xfrm>
            <a:off x="381000" y="4019550"/>
            <a:ext cx="3886200" cy="769441"/>
          </a:xfrm>
          <a:prstGeom prst="rect">
            <a:avLst/>
          </a:prstGeom>
          <a:noFill/>
        </p:spPr>
        <p:txBody>
          <a:bodyPr wrap="square" rtlCol="0">
            <a:spAutoFit/>
          </a:bodyPr>
          <a:lstStyle/>
          <a:p>
            <a:pPr algn="ctr"/>
            <a:r>
              <a:rPr lang="en-US" sz="2400" b="1" dirty="0">
                <a:latin typeface="Gill Sans MT" pitchFamily="34" charset="0"/>
              </a:rPr>
              <a:t>Zelda Fichandler</a:t>
            </a:r>
          </a:p>
          <a:p>
            <a:pPr algn="ctr"/>
            <a:r>
              <a:rPr lang="en-US" sz="2000" i="1" dirty="0">
                <a:latin typeface="Gill Sans MT" pitchFamily="34" charset="0"/>
              </a:rPr>
              <a:t>15</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Adobe Caslon Pro" pitchFamily="18" charset="0"/>
            </a:endParaRPr>
          </a:p>
        </p:txBody>
      </p:sp>
    </p:spTree>
  </p:cSld>
  <p:clrMapOvr>
    <a:masterClrMapping/>
  </p:clrMapOvr>
  <p:transition spd="slow" advTm="30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94075"/>
            <a:ext cx="4572000" cy="3477875"/>
          </a:xfrm>
          <a:prstGeom prst="rect">
            <a:avLst/>
          </a:prstGeom>
          <a:noFill/>
        </p:spPr>
        <p:txBody>
          <a:bodyPr wrap="square" rtlCol="0">
            <a:spAutoFit/>
          </a:bodyPr>
          <a:lstStyle/>
          <a:p>
            <a:r>
              <a:rPr lang="en-US" sz="2200" dirty="0">
                <a:latin typeface="Gill Sans MT" pitchFamily="34" charset="0"/>
              </a:rPr>
              <a:t>“To me, art, in all its forms, is the purest reflection of the most diverse aspects of us as individuals, as communities, as nations, and as cultures. It’s art that feeds and nurtures the soul of a society, provokes thought, inspires critical thinking, and fosters understanding of things foreign to our own immediate world.”</a:t>
            </a:r>
          </a:p>
        </p:txBody>
      </p:sp>
      <p:pic>
        <p:nvPicPr>
          <p:cNvPr id="3" name="Picture 2" descr="PF6J5283.JPG"/>
          <p:cNvPicPr>
            <a:picLocks noChangeAspect="1"/>
          </p:cNvPicPr>
          <p:nvPr/>
        </p:nvPicPr>
        <p:blipFill>
          <a:blip r:embed="rId3" cstate="print"/>
          <a:srcRect l="6433" r="8041"/>
          <a:stretch>
            <a:fillRect/>
          </a:stretch>
        </p:blipFill>
        <p:spPr>
          <a:xfrm>
            <a:off x="4953000" y="871492"/>
            <a:ext cx="4038600" cy="3148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 name="Straight Connector 3"/>
          <p:cNvCxnSpPr/>
          <p:nvPr/>
        </p:nvCxnSpPr>
        <p:spPr>
          <a:xfrm>
            <a:off x="228600" y="590550"/>
            <a:ext cx="44958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28600" y="4248150"/>
            <a:ext cx="44958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47800" y="57150"/>
            <a:ext cx="1905000" cy="584775"/>
          </a:xfrm>
          <a:prstGeom prst="rect">
            <a:avLst/>
          </a:prstGeom>
          <a:noFill/>
        </p:spPr>
        <p:txBody>
          <a:bodyPr wrap="square" rtlCol="0">
            <a:spAutoFit/>
          </a:bodyPr>
          <a:lstStyle/>
          <a:p>
            <a:pPr algn="ctr"/>
            <a:r>
              <a:rPr lang="en-US" sz="3200" dirty="0">
                <a:latin typeface="Cambria" pitchFamily="18" charset="0"/>
              </a:rPr>
              <a:t>2003</a:t>
            </a:r>
          </a:p>
        </p:txBody>
      </p:sp>
      <p:pic>
        <p:nvPicPr>
          <p:cNvPr id="6146" name="Picture 2"/>
          <p:cNvPicPr>
            <a:picLocks noChangeAspect="1" noChangeArrowheads="1"/>
          </p:cNvPicPr>
          <p:nvPr/>
        </p:nvPicPr>
        <p:blipFill>
          <a:blip r:embed="rId4" cstate="print"/>
          <a:srcRect/>
          <a:stretch>
            <a:fillRect/>
          </a:stretch>
        </p:blipFill>
        <p:spPr bwMode="auto">
          <a:xfrm>
            <a:off x="1295401" y="4334495"/>
            <a:ext cx="1981199" cy="599455"/>
          </a:xfrm>
          <a:prstGeom prst="rect">
            <a:avLst/>
          </a:prstGeom>
          <a:noFill/>
          <a:ln w="9525">
            <a:noFill/>
            <a:miter lim="800000"/>
            <a:headEnd/>
            <a:tailEnd/>
          </a:ln>
          <a:effectLst/>
        </p:spPr>
      </p:pic>
      <p:sp>
        <p:nvSpPr>
          <p:cNvPr id="11" name="TextBox 10"/>
          <p:cNvSpPr txBox="1"/>
          <p:nvPr/>
        </p:nvSpPr>
        <p:spPr>
          <a:xfrm>
            <a:off x="4953000" y="4171950"/>
            <a:ext cx="4038600" cy="769441"/>
          </a:xfrm>
          <a:prstGeom prst="rect">
            <a:avLst/>
          </a:prstGeom>
          <a:noFill/>
        </p:spPr>
        <p:txBody>
          <a:bodyPr wrap="square" rtlCol="0">
            <a:spAutoFit/>
          </a:bodyPr>
          <a:lstStyle/>
          <a:p>
            <a:pPr algn="ctr"/>
            <a:r>
              <a:rPr lang="en-US" sz="2400" b="1" dirty="0">
                <a:latin typeface="Gill Sans MT" pitchFamily="34" charset="0"/>
              </a:rPr>
              <a:t>Robert Redford</a:t>
            </a:r>
          </a:p>
          <a:p>
            <a:pPr algn="ctr"/>
            <a:r>
              <a:rPr lang="en-US" sz="2000" i="1" dirty="0">
                <a:latin typeface="Gill Sans MT" pitchFamily="34" charset="0"/>
              </a:rPr>
              <a:t>16</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Adobe Caslon Pro" pitchFamily="18" charset="0"/>
            </a:endParaRPr>
          </a:p>
        </p:txBody>
      </p:sp>
    </p:spTree>
  </p:cSld>
  <p:clrMapOvr>
    <a:masterClrMapping/>
  </p:clrMapOvr>
  <p:transition spd="slow" advTm="30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2400" y="754142"/>
            <a:ext cx="5105400" cy="3570208"/>
          </a:xfrm>
          <a:prstGeom prst="rect">
            <a:avLst/>
          </a:prstGeom>
          <a:noFill/>
        </p:spPr>
        <p:txBody>
          <a:bodyPr wrap="square" rtlCol="0">
            <a:spAutoFit/>
          </a:bodyPr>
          <a:lstStyle/>
          <a:p>
            <a:r>
              <a:rPr lang="en-US" sz="2200" dirty="0">
                <a:latin typeface="Gill Sans MT" pitchFamily="34" charset="0"/>
              </a:rPr>
              <a:t>“When I think about his [Abraham Lincoln’s] relationship to the world of the arts, what strikes me is that he is precisely the kind of person that the various arts programs hope to reach, a person who had little or no opportunity throughout his childhood and early adulthood to attend any kind of live performance, but whose soul thirsted after drama, poetry, and literature.”</a:t>
            </a:r>
          </a:p>
        </p:txBody>
      </p:sp>
      <p:pic>
        <p:nvPicPr>
          <p:cNvPr id="3" name="Picture 2" descr="2004.KearnsGoodwin.JPG"/>
          <p:cNvPicPr>
            <a:picLocks noChangeAspect="1"/>
          </p:cNvPicPr>
          <p:nvPr/>
        </p:nvPicPr>
        <p:blipFill>
          <a:blip r:embed="rId3" cstate="print"/>
          <a:srcRect l="18194" t="7547" r="14719"/>
          <a:stretch>
            <a:fillRect/>
          </a:stretch>
        </p:blipFill>
        <p:spPr>
          <a:xfrm>
            <a:off x="304800" y="819150"/>
            <a:ext cx="3400490"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4" name="Straight Connector 3"/>
          <p:cNvCxnSpPr/>
          <p:nvPr/>
        </p:nvCxnSpPr>
        <p:spPr>
          <a:xfrm>
            <a:off x="3962400" y="590550"/>
            <a:ext cx="50292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86200" y="4248150"/>
            <a:ext cx="51816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715000" y="57150"/>
            <a:ext cx="1524000" cy="584775"/>
          </a:xfrm>
          <a:prstGeom prst="rect">
            <a:avLst/>
          </a:prstGeom>
          <a:noFill/>
        </p:spPr>
        <p:txBody>
          <a:bodyPr wrap="square" rtlCol="0">
            <a:spAutoFit/>
          </a:bodyPr>
          <a:lstStyle/>
          <a:p>
            <a:pPr algn="ctr"/>
            <a:r>
              <a:rPr lang="en-US" sz="3200" dirty="0">
                <a:latin typeface="Cambria" pitchFamily="18" charset="0"/>
              </a:rPr>
              <a:t>2004</a:t>
            </a:r>
          </a:p>
        </p:txBody>
      </p:sp>
      <p:pic>
        <p:nvPicPr>
          <p:cNvPr id="8" name="Picture 3"/>
          <p:cNvPicPr>
            <a:picLocks noChangeAspect="1" noChangeArrowheads="1"/>
          </p:cNvPicPr>
          <p:nvPr/>
        </p:nvPicPr>
        <p:blipFill>
          <a:blip r:embed="rId4" cstate="print"/>
          <a:srcRect/>
          <a:stretch>
            <a:fillRect/>
          </a:stretch>
        </p:blipFill>
        <p:spPr bwMode="auto">
          <a:xfrm>
            <a:off x="5410200" y="4324350"/>
            <a:ext cx="2209800" cy="668623"/>
          </a:xfrm>
          <a:prstGeom prst="rect">
            <a:avLst/>
          </a:prstGeom>
          <a:noFill/>
          <a:ln w="9525">
            <a:noFill/>
            <a:miter lim="800000"/>
            <a:headEnd/>
            <a:tailEnd/>
          </a:ln>
          <a:effectLst/>
        </p:spPr>
      </p:pic>
      <p:sp>
        <p:nvSpPr>
          <p:cNvPr id="14" name="TextBox 13"/>
          <p:cNvSpPr txBox="1"/>
          <p:nvPr/>
        </p:nvSpPr>
        <p:spPr>
          <a:xfrm>
            <a:off x="228600" y="4095750"/>
            <a:ext cx="3505200" cy="769441"/>
          </a:xfrm>
          <a:prstGeom prst="rect">
            <a:avLst/>
          </a:prstGeom>
          <a:noFill/>
        </p:spPr>
        <p:txBody>
          <a:bodyPr wrap="square" rtlCol="0">
            <a:spAutoFit/>
          </a:bodyPr>
          <a:lstStyle/>
          <a:p>
            <a:pPr algn="ctr"/>
            <a:r>
              <a:rPr lang="en-US" sz="2400" b="1" dirty="0">
                <a:latin typeface="Gill Sans MT" pitchFamily="34" charset="0"/>
              </a:rPr>
              <a:t>Doris Kearns Goodwin</a:t>
            </a:r>
          </a:p>
          <a:p>
            <a:pPr algn="ctr"/>
            <a:r>
              <a:rPr lang="en-US" sz="2000" i="1" dirty="0">
                <a:latin typeface="Gill Sans MT" pitchFamily="34" charset="0"/>
              </a:rPr>
              <a:t>17</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spTree>
  </p:cSld>
  <p:clrMapOvr>
    <a:masterClrMapping/>
  </p:clrMapOvr>
  <p:transition spd="slow" advTm="30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a:blip r:embed="rId2" cstate="print"/>
          <a:srcRect/>
          <a:stretch>
            <a:fillRect/>
          </a:stretch>
        </p:blipFill>
        <p:spPr bwMode="auto">
          <a:xfrm>
            <a:off x="2744921" y="398784"/>
            <a:ext cx="3655879" cy="1106166"/>
          </a:xfrm>
          <a:prstGeom prst="rect">
            <a:avLst/>
          </a:prstGeom>
          <a:noFill/>
          <a:ln w="9525">
            <a:noFill/>
            <a:miter lim="800000"/>
            <a:headEnd/>
            <a:tailEnd/>
          </a:ln>
          <a:effectLst/>
        </p:spPr>
      </p:pic>
      <p:sp>
        <p:nvSpPr>
          <p:cNvPr id="6" name="TextBox 5"/>
          <p:cNvSpPr txBox="1"/>
          <p:nvPr/>
        </p:nvSpPr>
        <p:spPr>
          <a:xfrm>
            <a:off x="1828800" y="2647950"/>
            <a:ext cx="5486400" cy="1754326"/>
          </a:xfrm>
          <a:prstGeom prst="rect">
            <a:avLst/>
          </a:prstGeom>
          <a:noFill/>
        </p:spPr>
        <p:txBody>
          <a:bodyPr wrap="square" rtlCol="0">
            <a:spAutoFit/>
          </a:bodyPr>
          <a:lstStyle/>
          <a:p>
            <a:pPr algn="ctr"/>
            <a:r>
              <a:rPr lang="en-US" sz="3600" dirty="0">
                <a:latin typeface="Gill Sans MT" pitchFamily="34" charset="0"/>
                <a:ea typeface="Kozuka Gothic Std L" pitchFamily="34" charset="-128"/>
                <a:cs typeface="Times New Roman" pitchFamily="18" charset="0"/>
              </a:rPr>
              <a:t>33 Years of Arts and Public Policy Discourse at the Highest Levels</a:t>
            </a:r>
          </a:p>
        </p:txBody>
      </p:sp>
      <p:sp>
        <p:nvSpPr>
          <p:cNvPr id="7" name="TextBox 6">
            <a:extLst>
              <a:ext uri="{FF2B5EF4-FFF2-40B4-BE49-F238E27FC236}">
                <a16:creationId xmlns:a16="http://schemas.microsoft.com/office/drawing/2014/main" id="{142DADD6-FDBC-4A40-A777-DFFB4603DC3F}"/>
              </a:ext>
            </a:extLst>
          </p:cNvPr>
          <p:cNvSpPr txBox="1"/>
          <p:nvPr/>
        </p:nvSpPr>
        <p:spPr>
          <a:xfrm>
            <a:off x="3124200" y="1809750"/>
            <a:ext cx="3124200" cy="584775"/>
          </a:xfrm>
          <a:prstGeom prst="rect">
            <a:avLst/>
          </a:prstGeom>
          <a:noFill/>
        </p:spPr>
        <p:txBody>
          <a:bodyPr wrap="square" rtlCol="0">
            <a:spAutoFit/>
          </a:bodyPr>
          <a:lstStyle/>
          <a:p>
            <a:pPr algn="ctr"/>
            <a:r>
              <a:rPr lang="en-US" sz="3200" b="1" dirty="0">
                <a:latin typeface="Gill Sans MT" panose="020B0502020104020203" pitchFamily="34" charset="0"/>
              </a:rPr>
              <a:t>1988 - 2020</a:t>
            </a:r>
          </a:p>
        </p:txBody>
      </p:sp>
    </p:spTree>
  </p:cSld>
  <p:clrMapOvr>
    <a:masterClrMapping/>
  </p:clrMapOvr>
  <p:transition spd="slow" advTm="30000">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66750"/>
            <a:ext cx="5029200" cy="3570208"/>
          </a:xfrm>
          <a:prstGeom prst="rect">
            <a:avLst/>
          </a:prstGeom>
          <a:noFill/>
        </p:spPr>
        <p:txBody>
          <a:bodyPr wrap="square" rtlCol="0">
            <a:spAutoFit/>
          </a:bodyPr>
          <a:lstStyle/>
          <a:p>
            <a:r>
              <a:rPr lang="en-US" sz="2200" dirty="0">
                <a:latin typeface="Gill Sans MT" pitchFamily="34" charset="0"/>
                <a:cs typeface="Times New Roman" pitchFamily="18" charset="0"/>
              </a:rPr>
              <a:t>“Nothing in our daily life offers more of the comfort of continuity, the generational connection of belonging to a vast and complicated American family, the powerful sense of home, the freedom from time’s constraints, and the great gift of accumulated memory than does an active and heartfelt engagement with the artistic glories…from the unforgettable individuals that inhabit our shared past.”</a:t>
            </a:r>
          </a:p>
          <a:p>
            <a:endParaRPr lang="en-US" sz="600" dirty="0">
              <a:latin typeface="Gill Sans MT" pitchFamily="34" charset="0"/>
              <a:cs typeface="Times New Roman" pitchFamily="18" charset="0"/>
            </a:endParaRPr>
          </a:p>
        </p:txBody>
      </p:sp>
      <p:pic>
        <p:nvPicPr>
          <p:cNvPr id="3" name="Picture 2" descr="2000s_2005-Hanks-KenBurns.JPG"/>
          <p:cNvPicPr>
            <a:picLocks noChangeAspect="1"/>
          </p:cNvPicPr>
          <p:nvPr/>
        </p:nvPicPr>
        <p:blipFill>
          <a:blip r:embed="rId3" cstate="print"/>
          <a:srcRect l="9557" t="4790" r="4445"/>
          <a:stretch>
            <a:fillRect/>
          </a:stretch>
        </p:blipFill>
        <p:spPr>
          <a:xfrm>
            <a:off x="5334000" y="971550"/>
            <a:ext cx="3601528" cy="26511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6" name="Straight Connector 5"/>
          <p:cNvCxnSpPr/>
          <p:nvPr/>
        </p:nvCxnSpPr>
        <p:spPr>
          <a:xfrm>
            <a:off x="152400" y="584775"/>
            <a:ext cx="50292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8600" y="4232369"/>
            <a:ext cx="4953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057400" y="0"/>
            <a:ext cx="1295400" cy="584775"/>
          </a:xfrm>
          <a:prstGeom prst="rect">
            <a:avLst/>
          </a:prstGeom>
          <a:noFill/>
        </p:spPr>
        <p:txBody>
          <a:bodyPr wrap="square" rtlCol="0">
            <a:spAutoFit/>
          </a:bodyPr>
          <a:lstStyle/>
          <a:p>
            <a:pPr algn="ctr"/>
            <a:r>
              <a:rPr lang="en-US" sz="3200" dirty="0">
                <a:latin typeface="Cambria" pitchFamily="18" charset="0"/>
              </a:rPr>
              <a:t>2005</a:t>
            </a:r>
          </a:p>
        </p:txBody>
      </p:sp>
      <p:pic>
        <p:nvPicPr>
          <p:cNvPr id="9" name="Picture 3"/>
          <p:cNvPicPr>
            <a:picLocks noChangeAspect="1" noChangeArrowheads="1"/>
          </p:cNvPicPr>
          <p:nvPr/>
        </p:nvPicPr>
        <p:blipFill>
          <a:blip r:embed="rId4" cstate="print"/>
          <a:srcRect/>
          <a:stretch>
            <a:fillRect/>
          </a:stretch>
        </p:blipFill>
        <p:spPr bwMode="auto">
          <a:xfrm>
            <a:off x="1562100" y="4318932"/>
            <a:ext cx="2209800" cy="668623"/>
          </a:xfrm>
          <a:prstGeom prst="rect">
            <a:avLst/>
          </a:prstGeom>
          <a:noFill/>
          <a:ln w="9525">
            <a:noFill/>
            <a:miter lim="800000"/>
            <a:headEnd/>
            <a:tailEnd/>
          </a:ln>
          <a:effectLst/>
        </p:spPr>
      </p:pic>
      <p:sp>
        <p:nvSpPr>
          <p:cNvPr id="12" name="TextBox 11"/>
          <p:cNvSpPr txBox="1"/>
          <p:nvPr/>
        </p:nvSpPr>
        <p:spPr>
          <a:xfrm>
            <a:off x="5334000" y="3790950"/>
            <a:ext cx="3581400" cy="769441"/>
          </a:xfrm>
          <a:prstGeom prst="rect">
            <a:avLst/>
          </a:prstGeom>
          <a:noFill/>
        </p:spPr>
        <p:txBody>
          <a:bodyPr wrap="square" rtlCol="0">
            <a:spAutoFit/>
          </a:bodyPr>
          <a:lstStyle/>
          <a:p>
            <a:pPr algn="ctr"/>
            <a:r>
              <a:rPr lang="en-US" sz="2400" b="1" dirty="0">
                <a:latin typeface="Gill Sans MT" pitchFamily="34" charset="0"/>
              </a:rPr>
              <a:t>Ken Burns</a:t>
            </a:r>
            <a:br>
              <a:rPr lang="en-US" sz="2000" dirty="0">
                <a:latin typeface="Gill Sans MT" pitchFamily="34" charset="0"/>
              </a:rPr>
            </a:br>
            <a:r>
              <a:rPr lang="en-US" sz="2000" i="1" dirty="0">
                <a:latin typeface="Gill Sans MT" pitchFamily="34" charset="0"/>
              </a:rPr>
              <a:t>18</a:t>
            </a:r>
            <a:r>
              <a:rPr lang="en-US" sz="2000" i="1" baseline="30000" dirty="0">
                <a:latin typeface="Gill Sans MT" pitchFamily="34" charset="0"/>
              </a:rPr>
              <a:t>th</a:t>
            </a:r>
            <a:r>
              <a:rPr lang="en-US" sz="2000" i="1" dirty="0">
                <a:latin typeface="Gill Sans MT" pitchFamily="34" charset="0"/>
              </a:rPr>
              <a:t> Annual Lecturer</a:t>
            </a:r>
          </a:p>
        </p:txBody>
      </p:sp>
    </p:spTree>
  </p:cSld>
  <p:clrMapOvr>
    <a:masterClrMapping/>
  </p:clrMapOvr>
  <p:transition spd="slow" advTm="30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1123950"/>
            <a:ext cx="4419600" cy="3139321"/>
          </a:xfrm>
          <a:prstGeom prst="rect">
            <a:avLst/>
          </a:prstGeom>
          <a:noFill/>
        </p:spPr>
        <p:txBody>
          <a:bodyPr wrap="square" rtlCol="0">
            <a:spAutoFit/>
          </a:bodyPr>
          <a:lstStyle/>
          <a:p>
            <a:r>
              <a:rPr lang="en-US" sz="2200" dirty="0">
                <a:latin typeface="Gill Sans MT" pitchFamily="34" charset="0"/>
              </a:rPr>
              <a:t>“Never underestimate the power of the human brain to respond to metaphor. Never fear to make our deepest themes accessible to a wider audience. Never assume that early study of the arts in school is not connected with the development of the brain and the tuning of attention.”</a:t>
            </a:r>
          </a:p>
        </p:txBody>
      </p:sp>
      <p:pic>
        <p:nvPicPr>
          <p:cNvPr id="3" name="Picture 2" descr="WilliamSafire.JPG"/>
          <p:cNvPicPr>
            <a:picLocks noChangeAspect="1"/>
          </p:cNvPicPr>
          <p:nvPr/>
        </p:nvPicPr>
        <p:blipFill>
          <a:blip r:embed="rId3" cstate="print"/>
          <a:srcRect l="8041" r="9649"/>
          <a:stretch>
            <a:fillRect/>
          </a:stretch>
        </p:blipFill>
        <p:spPr>
          <a:xfrm>
            <a:off x="381000" y="971550"/>
            <a:ext cx="3857265" cy="3124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Connector 4"/>
          <p:cNvCxnSpPr/>
          <p:nvPr/>
        </p:nvCxnSpPr>
        <p:spPr>
          <a:xfrm>
            <a:off x="4572000" y="971550"/>
            <a:ext cx="4343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648200" y="4324350"/>
            <a:ext cx="42672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72200" y="361950"/>
            <a:ext cx="1143000" cy="584775"/>
          </a:xfrm>
          <a:prstGeom prst="rect">
            <a:avLst/>
          </a:prstGeom>
          <a:noFill/>
        </p:spPr>
        <p:txBody>
          <a:bodyPr wrap="square" rtlCol="0">
            <a:spAutoFit/>
          </a:bodyPr>
          <a:lstStyle/>
          <a:p>
            <a:r>
              <a:rPr lang="en-US" sz="3200" dirty="0">
                <a:latin typeface="Cambria" pitchFamily="18" charset="0"/>
              </a:rPr>
              <a:t>2006</a:t>
            </a:r>
          </a:p>
        </p:txBody>
      </p:sp>
      <p:pic>
        <p:nvPicPr>
          <p:cNvPr id="8" name="Picture 3"/>
          <p:cNvPicPr>
            <a:picLocks noChangeAspect="1" noChangeArrowheads="1"/>
          </p:cNvPicPr>
          <p:nvPr/>
        </p:nvPicPr>
        <p:blipFill>
          <a:blip r:embed="rId4" cstate="print"/>
          <a:srcRect/>
          <a:stretch>
            <a:fillRect/>
          </a:stretch>
        </p:blipFill>
        <p:spPr bwMode="auto">
          <a:xfrm>
            <a:off x="5638800" y="4400550"/>
            <a:ext cx="2209800" cy="668623"/>
          </a:xfrm>
          <a:prstGeom prst="rect">
            <a:avLst/>
          </a:prstGeom>
          <a:noFill/>
          <a:ln w="9525">
            <a:noFill/>
            <a:miter lim="800000"/>
            <a:headEnd/>
            <a:tailEnd/>
          </a:ln>
          <a:effectLst/>
        </p:spPr>
      </p:pic>
      <p:sp>
        <p:nvSpPr>
          <p:cNvPr id="11" name="TextBox 10"/>
          <p:cNvSpPr txBox="1"/>
          <p:nvPr/>
        </p:nvSpPr>
        <p:spPr>
          <a:xfrm>
            <a:off x="304800" y="4171950"/>
            <a:ext cx="3962400" cy="769441"/>
          </a:xfrm>
          <a:prstGeom prst="rect">
            <a:avLst/>
          </a:prstGeom>
          <a:noFill/>
        </p:spPr>
        <p:txBody>
          <a:bodyPr wrap="square" rtlCol="0">
            <a:spAutoFit/>
          </a:bodyPr>
          <a:lstStyle/>
          <a:p>
            <a:pPr algn="ctr"/>
            <a:r>
              <a:rPr lang="en-US" sz="2400" b="1" dirty="0">
                <a:latin typeface="Gill Sans MT" pitchFamily="34" charset="0"/>
              </a:rPr>
              <a:t>William Safire</a:t>
            </a:r>
          </a:p>
          <a:p>
            <a:pPr algn="ctr"/>
            <a:r>
              <a:rPr lang="en-US" sz="2000" i="1" dirty="0">
                <a:latin typeface="Gill Sans MT" pitchFamily="34" charset="0"/>
              </a:rPr>
              <a:t>19</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spTree>
  </p:cSld>
  <p:clrMapOvr>
    <a:masterClrMapping/>
  </p:clrMapOvr>
  <p:transition spd="slow" advTm="30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066383"/>
            <a:ext cx="3581400" cy="2800767"/>
          </a:xfrm>
          <a:prstGeom prst="rect">
            <a:avLst/>
          </a:prstGeom>
          <a:noFill/>
        </p:spPr>
        <p:txBody>
          <a:bodyPr wrap="square" rtlCol="0">
            <a:spAutoFit/>
          </a:bodyPr>
          <a:lstStyle/>
          <a:p>
            <a:r>
              <a:rPr lang="en-US" sz="2200" dirty="0">
                <a:latin typeface="Gill Sans MT" pitchFamily="34" charset="0"/>
              </a:rPr>
              <a:t>“And that is what creative freedom means, to think beyond the safe, the respectable, and the orthodox…I always thought it was what the United States of America meant, what the music of Gershwin meant.”</a:t>
            </a:r>
          </a:p>
        </p:txBody>
      </p:sp>
      <p:cxnSp>
        <p:nvCxnSpPr>
          <p:cNvPr id="4" name="Straight Connector 3"/>
          <p:cNvCxnSpPr/>
          <p:nvPr/>
        </p:nvCxnSpPr>
        <p:spPr>
          <a:xfrm>
            <a:off x="685800" y="41719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85800" y="8191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676400" y="285750"/>
            <a:ext cx="1371600" cy="584775"/>
          </a:xfrm>
          <a:prstGeom prst="rect">
            <a:avLst/>
          </a:prstGeom>
          <a:noFill/>
        </p:spPr>
        <p:txBody>
          <a:bodyPr wrap="square" rtlCol="0">
            <a:spAutoFit/>
          </a:bodyPr>
          <a:lstStyle/>
          <a:p>
            <a:pPr algn="ctr"/>
            <a:r>
              <a:rPr lang="en-US" sz="3200" dirty="0">
                <a:latin typeface="Cambria" pitchFamily="18" charset="0"/>
              </a:rPr>
              <a:t>2007</a:t>
            </a:r>
          </a:p>
        </p:txBody>
      </p:sp>
      <p:pic>
        <p:nvPicPr>
          <p:cNvPr id="7" name="Picture 6" descr="2007robertmacneil.JPG"/>
          <p:cNvPicPr>
            <a:picLocks noChangeAspect="1"/>
          </p:cNvPicPr>
          <p:nvPr/>
        </p:nvPicPr>
        <p:blipFill>
          <a:blip r:embed="rId3" cstate="print"/>
          <a:srcRect t="2143"/>
          <a:stretch>
            <a:fillRect/>
          </a:stretch>
        </p:blipFill>
        <p:spPr>
          <a:xfrm>
            <a:off x="5486400" y="209550"/>
            <a:ext cx="2595612"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p:cNvPicPr>
            <a:picLocks noChangeAspect="1" noChangeArrowheads="1"/>
          </p:cNvPicPr>
          <p:nvPr/>
        </p:nvPicPr>
        <p:blipFill>
          <a:blip r:embed="rId4" cstate="print"/>
          <a:srcRect/>
          <a:stretch>
            <a:fillRect/>
          </a:stretch>
        </p:blipFill>
        <p:spPr bwMode="auto">
          <a:xfrm>
            <a:off x="1219200" y="4324350"/>
            <a:ext cx="2209800" cy="668623"/>
          </a:xfrm>
          <a:prstGeom prst="rect">
            <a:avLst/>
          </a:prstGeom>
          <a:noFill/>
          <a:ln w="9525">
            <a:noFill/>
            <a:miter lim="800000"/>
            <a:headEnd/>
            <a:tailEnd/>
          </a:ln>
          <a:effectLst/>
        </p:spPr>
      </p:pic>
      <p:sp>
        <p:nvSpPr>
          <p:cNvPr id="9" name="TextBox 8"/>
          <p:cNvSpPr txBox="1"/>
          <p:nvPr/>
        </p:nvSpPr>
        <p:spPr>
          <a:xfrm>
            <a:off x="5334000" y="4171950"/>
            <a:ext cx="2971800" cy="769441"/>
          </a:xfrm>
          <a:prstGeom prst="rect">
            <a:avLst/>
          </a:prstGeom>
          <a:noFill/>
        </p:spPr>
        <p:txBody>
          <a:bodyPr wrap="square" rtlCol="0">
            <a:spAutoFit/>
          </a:bodyPr>
          <a:lstStyle/>
          <a:p>
            <a:pPr algn="ctr"/>
            <a:r>
              <a:rPr lang="en-US" sz="2400" b="1" dirty="0">
                <a:latin typeface="Gill Sans MT" pitchFamily="34" charset="0"/>
              </a:rPr>
              <a:t>Robert MacNeil</a:t>
            </a:r>
          </a:p>
          <a:p>
            <a:pPr algn="ctr"/>
            <a:r>
              <a:rPr lang="en-US" sz="2000" i="1" dirty="0">
                <a:latin typeface="Gill Sans MT" pitchFamily="34" charset="0"/>
              </a:rPr>
              <a:t>20</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spTree>
  </p:cSld>
  <p:clrMapOvr>
    <a:masterClrMapping/>
  </p:clrMapOvr>
  <p:transition spd="slow" advTm="30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0" y="895350"/>
            <a:ext cx="4038600" cy="2800767"/>
          </a:xfrm>
          <a:prstGeom prst="rect">
            <a:avLst/>
          </a:prstGeom>
          <a:noFill/>
        </p:spPr>
        <p:txBody>
          <a:bodyPr wrap="square" rtlCol="0">
            <a:spAutoFit/>
          </a:bodyPr>
          <a:lstStyle/>
          <a:p>
            <a:r>
              <a:rPr lang="en-US" sz="2200" dirty="0">
                <a:latin typeface="Gill Sans MT" pitchFamily="34" charset="0"/>
              </a:rPr>
              <a:t>“It is now abilities characteristic of the right hemisphere of the brain—artistry, empathy, inventiveness, big picture thinking—these are now the abilities that matter most, in any kind of a profession, any kind of industry.”</a:t>
            </a:r>
          </a:p>
        </p:txBody>
      </p:sp>
      <p:cxnSp>
        <p:nvCxnSpPr>
          <p:cNvPr id="4" name="Straight Connector 3"/>
          <p:cNvCxnSpPr/>
          <p:nvPr/>
        </p:nvCxnSpPr>
        <p:spPr>
          <a:xfrm>
            <a:off x="4495800" y="819150"/>
            <a:ext cx="40386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495800" y="3790950"/>
            <a:ext cx="41148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43600" y="133350"/>
            <a:ext cx="1219200" cy="584775"/>
          </a:xfrm>
          <a:prstGeom prst="rect">
            <a:avLst/>
          </a:prstGeom>
          <a:noFill/>
        </p:spPr>
        <p:txBody>
          <a:bodyPr wrap="square" rtlCol="0">
            <a:spAutoFit/>
          </a:bodyPr>
          <a:lstStyle/>
          <a:p>
            <a:pPr algn="ctr"/>
            <a:r>
              <a:rPr lang="en-US" sz="3200" dirty="0">
                <a:latin typeface="Cambria" pitchFamily="18" charset="0"/>
              </a:rPr>
              <a:t>2008</a:t>
            </a:r>
          </a:p>
        </p:txBody>
      </p:sp>
      <p:pic>
        <p:nvPicPr>
          <p:cNvPr id="7" name="Picture 6" descr="2008.danielpink.JPG"/>
          <p:cNvPicPr>
            <a:picLocks noChangeAspect="1"/>
          </p:cNvPicPr>
          <p:nvPr/>
        </p:nvPicPr>
        <p:blipFill>
          <a:blip r:embed="rId3" cstate="print"/>
          <a:srcRect t="495"/>
          <a:stretch>
            <a:fillRect/>
          </a:stretch>
        </p:blipFill>
        <p:spPr>
          <a:xfrm>
            <a:off x="609600" y="209550"/>
            <a:ext cx="2667000" cy="39807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p:cNvPicPr>
            <a:picLocks noChangeAspect="1" noChangeArrowheads="1"/>
          </p:cNvPicPr>
          <p:nvPr/>
        </p:nvPicPr>
        <p:blipFill>
          <a:blip r:embed="rId4" cstate="print"/>
          <a:srcRect/>
          <a:stretch>
            <a:fillRect/>
          </a:stretch>
        </p:blipFill>
        <p:spPr bwMode="auto">
          <a:xfrm>
            <a:off x="5562600" y="3943350"/>
            <a:ext cx="2209800" cy="668623"/>
          </a:xfrm>
          <a:prstGeom prst="rect">
            <a:avLst/>
          </a:prstGeom>
          <a:noFill/>
          <a:ln w="9525">
            <a:noFill/>
            <a:miter lim="800000"/>
            <a:headEnd/>
            <a:tailEnd/>
          </a:ln>
          <a:effectLst/>
        </p:spPr>
      </p:pic>
      <p:sp>
        <p:nvSpPr>
          <p:cNvPr id="11" name="TextBox 10"/>
          <p:cNvSpPr txBox="1"/>
          <p:nvPr/>
        </p:nvSpPr>
        <p:spPr>
          <a:xfrm>
            <a:off x="533400" y="4248150"/>
            <a:ext cx="2743200" cy="769441"/>
          </a:xfrm>
          <a:prstGeom prst="rect">
            <a:avLst/>
          </a:prstGeom>
          <a:noFill/>
        </p:spPr>
        <p:txBody>
          <a:bodyPr wrap="square" rtlCol="0">
            <a:spAutoFit/>
          </a:bodyPr>
          <a:lstStyle/>
          <a:p>
            <a:pPr algn="ctr"/>
            <a:r>
              <a:rPr lang="en-US" sz="2400" b="1" dirty="0">
                <a:latin typeface="Gill Sans MT" pitchFamily="34" charset="0"/>
              </a:rPr>
              <a:t>Daniel Pink</a:t>
            </a:r>
          </a:p>
          <a:p>
            <a:pPr algn="ctr"/>
            <a:r>
              <a:rPr lang="en-US" sz="2000" i="1" dirty="0">
                <a:latin typeface="Gill Sans MT" pitchFamily="34" charset="0"/>
              </a:rPr>
              <a:t>21</a:t>
            </a:r>
            <a:r>
              <a:rPr lang="en-US" sz="2000" i="1" baseline="30000" dirty="0">
                <a:latin typeface="Gill Sans MT" pitchFamily="34" charset="0"/>
              </a:rPr>
              <a:t>st</a:t>
            </a:r>
            <a:r>
              <a:rPr lang="en-US" sz="2000" i="1" dirty="0">
                <a:latin typeface="Gill Sans MT" pitchFamily="34" charset="0"/>
              </a:rPr>
              <a:t> Annual Lecturer</a:t>
            </a:r>
            <a:endParaRPr lang="en-US" sz="2000" i="1" dirty="0">
              <a:latin typeface="Cambria" pitchFamily="18" charset="0"/>
            </a:endParaRPr>
          </a:p>
        </p:txBody>
      </p:sp>
    </p:spTree>
  </p:cSld>
  <p:clrMapOvr>
    <a:masterClrMapping/>
  </p:clrMapOvr>
  <p:transition spd="slow" advTm="30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990183"/>
            <a:ext cx="3657600" cy="2800767"/>
          </a:xfrm>
          <a:prstGeom prst="rect">
            <a:avLst/>
          </a:prstGeom>
          <a:noFill/>
        </p:spPr>
        <p:txBody>
          <a:bodyPr wrap="square" rtlCol="0">
            <a:spAutoFit/>
          </a:bodyPr>
          <a:lstStyle/>
          <a:p>
            <a:r>
              <a:rPr lang="en-US" sz="2200" dirty="0">
                <a:latin typeface="Gill Sans MT" pitchFamily="34" charset="0"/>
              </a:rPr>
              <a:t>“Our arts demand and deserve that we recognize the life we have lived on this land together. In this time, we need to be educated in who we are, and with the arts, education extends far outside the classroom.”</a:t>
            </a:r>
          </a:p>
        </p:txBody>
      </p:sp>
      <p:cxnSp>
        <p:nvCxnSpPr>
          <p:cNvPr id="4" name="Straight Connector 3"/>
          <p:cNvCxnSpPr/>
          <p:nvPr/>
        </p:nvCxnSpPr>
        <p:spPr>
          <a:xfrm>
            <a:off x="381000" y="7429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 y="40957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524000" y="209550"/>
            <a:ext cx="1524000" cy="584775"/>
          </a:xfrm>
          <a:prstGeom prst="rect">
            <a:avLst/>
          </a:prstGeom>
          <a:noFill/>
        </p:spPr>
        <p:txBody>
          <a:bodyPr wrap="square" rtlCol="0">
            <a:spAutoFit/>
          </a:bodyPr>
          <a:lstStyle/>
          <a:p>
            <a:pPr algn="ctr"/>
            <a:r>
              <a:rPr lang="en-US" sz="3200" dirty="0">
                <a:latin typeface="Cambria" pitchFamily="18" charset="0"/>
              </a:rPr>
              <a:t>2009 </a:t>
            </a:r>
          </a:p>
        </p:txBody>
      </p:sp>
      <p:pic>
        <p:nvPicPr>
          <p:cNvPr id="7" name="Picture 6" descr="2009_Marsalis on Horn.JPG"/>
          <p:cNvPicPr>
            <a:picLocks noChangeAspect="1"/>
          </p:cNvPicPr>
          <p:nvPr/>
        </p:nvPicPr>
        <p:blipFill>
          <a:blip r:embed="rId3" cstate="print"/>
          <a:srcRect l="6667" r="7500"/>
          <a:stretch>
            <a:fillRect/>
          </a:stretch>
        </p:blipFill>
        <p:spPr>
          <a:xfrm>
            <a:off x="4419600" y="666750"/>
            <a:ext cx="4517258" cy="35085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p:cNvPicPr>
            <a:picLocks noChangeAspect="1" noChangeArrowheads="1"/>
          </p:cNvPicPr>
          <p:nvPr/>
        </p:nvPicPr>
        <p:blipFill>
          <a:blip r:embed="rId4" cstate="print"/>
          <a:srcRect/>
          <a:stretch>
            <a:fillRect/>
          </a:stretch>
        </p:blipFill>
        <p:spPr bwMode="auto">
          <a:xfrm>
            <a:off x="1066800" y="4265327"/>
            <a:ext cx="2209800" cy="668623"/>
          </a:xfrm>
          <a:prstGeom prst="rect">
            <a:avLst/>
          </a:prstGeom>
          <a:noFill/>
          <a:ln w="9525">
            <a:noFill/>
            <a:miter lim="800000"/>
            <a:headEnd/>
            <a:tailEnd/>
          </a:ln>
          <a:effectLst/>
        </p:spPr>
      </p:pic>
      <p:sp>
        <p:nvSpPr>
          <p:cNvPr id="9" name="TextBox 8"/>
          <p:cNvSpPr txBox="1"/>
          <p:nvPr/>
        </p:nvSpPr>
        <p:spPr>
          <a:xfrm>
            <a:off x="4343400" y="4248150"/>
            <a:ext cx="4572000" cy="769441"/>
          </a:xfrm>
          <a:prstGeom prst="rect">
            <a:avLst/>
          </a:prstGeom>
          <a:noFill/>
        </p:spPr>
        <p:txBody>
          <a:bodyPr wrap="square" rtlCol="0">
            <a:spAutoFit/>
          </a:bodyPr>
          <a:lstStyle/>
          <a:p>
            <a:pPr algn="ctr"/>
            <a:r>
              <a:rPr lang="en-US" sz="2400" b="1" dirty="0">
                <a:latin typeface="Gill Sans MT" pitchFamily="34" charset="0"/>
              </a:rPr>
              <a:t>Wynton Marsalis</a:t>
            </a:r>
          </a:p>
          <a:p>
            <a:pPr algn="ctr"/>
            <a:r>
              <a:rPr lang="en-US" sz="2000" i="1" dirty="0">
                <a:latin typeface="Gill Sans MT" pitchFamily="34" charset="0"/>
              </a:rPr>
              <a:t>22</a:t>
            </a:r>
            <a:r>
              <a:rPr lang="en-US" sz="2000" i="1" baseline="30000" dirty="0">
                <a:latin typeface="Gill Sans MT" pitchFamily="34" charset="0"/>
              </a:rPr>
              <a:t>nd</a:t>
            </a:r>
            <a:r>
              <a:rPr lang="en-US" sz="2000" i="1" dirty="0">
                <a:latin typeface="Gill Sans MT" pitchFamily="34" charset="0"/>
              </a:rPr>
              <a:t> Annual Lecturer</a:t>
            </a:r>
            <a:endParaRPr lang="en-US" sz="2000" i="1" dirty="0">
              <a:latin typeface="Cambria" pitchFamily="18" charset="0"/>
            </a:endParaRPr>
          </a:p>
        </p:txBody>
      </p:sp>
    </p:spTree>
  </p:cSld>
  <p:clrMapOvr>
    <a:masterClrMapping/>
  </p:clrMapOvr>
  <p:transition spd="slow" advTm="30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7800" y="1047750"/>
            <a:ext cx="3733800" cy="2800767"/>
          </a:xfrm>
          <a:prstGeom prst="rect">
            <a:avLst/>
          </a:prstGeom>
          <a:noFill/>
        </p:spPr>
        <p:txBody>
          <a:bodyPr wrap="square" rtlCol="0">
            <a:spAutoFit/>
          </a:bodyPr>
          <a:lstStyle/>
          <a:p>
            <a:r>
              <a:rPr lang="en-US" sz="2200" dirty="0">
                <a:latin typeface="Gill Sans MT" pitchFamily="34" charset="0"/>
              </a:rPr>
              <a:t>“The arts have transformed my city.  And I know your passion and your energy and your sacrifice and your determination and your commitment to excellence transforms the towns and cities of America.”</a:t>
            </a:r>
          </a:p>
        </p:txBody>
      </p:sp>
      <p:cxnSp>
        <p:nvCxnSpPr>
          <p:cNvPr id="4" name="Straight Connector 3"/>
          <p:cNvCxnSpPr/>
          <p:nvPr/>
        </p:nvCxnSpPr>
        <p:spPr>
          <a:xfrm>
            <a:off x="5181600" y="8953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257800" y="39433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0800" y="285750"/>
            <a:ext cx="1219200" cy="584775"/>
          </a:xfrm>
          <a:prstGeom prst="rect">
            <a:avLst/>
          </a:prstGeom>
          <a:noFill/>
        </p:spPr>
        <p:txBody>
          <a:bodyPr wrap="square" rtlCol="0">
            <a:spAutoFit/>
          </a:bodyPr>
          <a:lstStyle/>
          <a:p>
            <a:pPr algn="ctr"/>
            <a:r>
              <a:rPr lang="en-US" sz="3200" dirty="0">
                <a:latin typeface="Cambria" pitchFamily="18" charset="0"/>
              </a:rPr>
              <a:t>2010</a:t>
            </a:r>
          </a:p>
        </p:txBody>
      </p:sp>
      <p:pic>
        <p:nvPicPr>
          <p:cNvPr id="7" name="Picture 6" descr="2010Riley.jpg"/>
          <p:cNvPicPr>
            <a:picLocks noChangeAspect="1"/>
          </p:cNvPicPr>
          <p:nvPr/>
        </p:nvPicPr>
        <p:blipFill>
          <a:blip r:embed="rId3" cstate="print"/>
          <a:srcRect l="11792" t="4188" r="11418" b="1571"/>
          <a:stretch>
            <a:fillRect/>
          </a:stretch>
        </p:blipFill>
        <p:spPr>
          <a:xfrm>
            <a:off x="457199" y="514350"/>
            <a:ext cx="4377267"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3"/>
          <p:cNvPicPr>
            <a:picLocks noChangeAspect="1" noChangeArrowheads="1"/>
          </p:cNvPicPr>
          <p:nvPr/>
        </p:nvPicPr>
        <p:blipFill>
          <a:blip r:embed="rId4" cstate="print"/>
          <a:srcRect/>
          <a:stretch>
            <a:fillRect/>
          </a:stretch>
        </p:blipFill>
        <p:spPr bwMode="auto">
          <a:xfrm>
            <a:off x="5943600" y="4095750"/>
            <a:ext cx="2209800" cy="668623"/>
          </a:xfrm>
          <a:prstGeom prst="rect">
            <a:avLst/>
          </a:prstGeom>
          <a:noFill/>
          <a:ln w="9525">
            <a:noFill/>
            <a:miter lim="800000"/>
            <a:headEnd/>
            <a:tailEnd/>
          </a:ln>
          <a:effectLst/>
        </p:spPr>
      </p:pic>
      <p:sp>
        <p:nvSpPr>
          <p:cNvPr id="9" name="TextBox 8"/>
          <p:cNvSpPr txBox="1"/>
          <p:nvPr/>
        </p:nvSpPr>
        <p:spPr>
          <a:xfrm>
            <a:off x="381000" y="4248150"/>
            <a:ext cx="4495800" cy="769441"/>
          </a:xfrm>
          <a:prstGeom prst="rect">
            <a:avLst/>
          </a:prstGeom>
          <a:noFill/>
        </p:spPr>
        <p:txBody>
          <a:bodyPr wrap="square" rtlCol="0">
            <a:spAutoFit/>
          </a:bodyPr>
          <a:lstStyle/>
          <a:p>
            <a:pPr algn="ctr"/>
            <a:r>
              <a:rPr lang="en-US" sz="2400" b="1" dirty="0">
                <a:latin typeface="Gill Sans MT" pitchFamily="34" charset="0"/>
              </a:rPr>
              <a:t>Mayor Joseph P. Riley, Jr.</a:t>
            </a:r>
          </a:p>
          <a:p>
            <a:pPr algn="ctr"/>
            <a:r>
              <a:rPr lang="en-US" sz="2000" i="1" dirty="0">
                <a:latin typeface="Gill Sans MT" pitchFamily="34" charset="0"/>
              </a:rPr>
              <a:t>23</a:t>
            </a:r>
            <a:r>
              <a:rPr lang="en-US" sz="2000" i="1" baseline="30000" dirty="0">
                <a:latin typeface="Gill Sans MT" pitchFamily="34" charset="0"/>
              </a:rPr>
              <a:t>rd</a:t>
            </a:r>
            <a:r>
              <a:rPr lang="en-US" sz="2000" i="1" dirty="0">
                <a:latin typeface="Gill Sans MT" pitchFamily="34" charset="0"/>
              </a:rPr>
              <a:t> Annual Lecturer</a:t>
            </a:r>
          </a:p>
        </p:txBody>
      </p:sp>
    </p:spTree>
  </p:cSld>
  <p:clrMapOvr>
    <a:masterClrMapping/>
  </p:clrMapOvr>
  <p:transition spd="slow" advTm="30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105400" y="285750"/>
            <a:ext cx="1143000" cy="584775"/>
          </a:xfrm>
          <a:prstGeom prst="rect">
            <a:avLst/>
          </a:prstGeom>
          <a:noFill/>
        </p:spPr>
        <p:txBody>
          <a:bodyPr wrap="square" rtlCol="0">
            <a:spAutoFit/>
          </a:bodyPr>
          <a:lstStyle/>
          <a:p>
            <a:pPr algn="ctr"/>
            <a:r>
              <a:rPr lang="en-US" sz="3200" dirty="0">
                <a:latin typeface="Cambria" pitchFamily="18" charset="0"/>
              </a:rPr>
              <a:t>2012</a:t>
            </a:r>
          </a:p>
        </p:txBody>
      </p:sp>
      <p:pic>
        <p:nvPicPr>
          <p:cNvPr id="10" name="Picture 3"/>
          <p:cNvPicPr>
            <a:picLocks noChangeAspect="1" noChangeArrowheads="1"/>
          </p:cNvPicPr>
          <p:nvPr/>
        </p:nvPicPr>
        <p:blipFill>
          <a:blip r:embed="rId2" cstate="print"/>
          <a:srcRect/>
          <a:stretch>
            <a:fillRect/>
          </a:stretch>
        </p:blipFill>
        <p:spPr bwMode="auto">
          <a:xfrm>
            <a:off x="4724400" y="4095750"/>
            <a:ext cx="2209800" cy="668623"/>
          </a:xfrm>
          <a:prstGeom prst="rect">
            <a:avLst/>
          </a:prstGeom>
          <a:noFill/>
          <a:ln w="9525">
            <a:noFill/>
            <a:miter lim="800000"/>
            <a:headEnd/>
            <a:tailEnd/>
          </a:ln>
          <a:effectLst/>
        </p:spPr>
      </p:pic>
      <p:cxnSp>
        <p:nvCxnSpPr>
          <p:cNvPr id="11" name="Straight Connector 10"/>
          <p:cNvCxnSpPr/>
          <p:nvPr/>
        </p:nvCxnSpPr>
        <p:spPr>
          <a:xfrm>
            <a:off x="3962400" y="8953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38600" y="39433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86200" y="971550"/>
            <a:ext cx="3733800" cy="2800767"/>
          </a:xfrm>
          <a:prstGeom prst="rect">
            <a:avLst/>
          </a:prstGeom>
          <a:noFill/>
        </p:spPr>
        <p:txBody>
          <a:bodyPr wrap="square" rtlCol="0">
            <a:spAutoFit/>
          </a:bodyPr>
          <a:lstStyle/>
          <a:p>
            <a:pPr algn="ctr"/>
            <a:r>
              <a:rPr lang="en-US" sz="2200" dirty="0">
                <a:latin typeface="Gill Sans MT" pitchFamily="34" charset="0"/>
              </a:rPr>
              <a:t>“Because, you see, in spite of what I do for a living, in spite of how much rich creativity is potentially around me every day in my field, I get my art the way you get art, as a ticket holder, as an audience member, as a patron”</a:t>
            </a:r>
            <a:endParaRPr lang="en-US" sz="2000" i="1" dirty="0">
              <a:latin typeface="Gill Sans MT" pitchFamily="34" charset="0"/>
            </a:endParaRPr>
          </a:p>
        </p:txBody>
      </p:sp>
      <p:pic>
        <p:nvPicPr>
          <p:cNvPr id="1026" name="Picture 2" descr="C:\Users\nshoop\Desktop\Mon_jpg_edit-4-16-12\20120416_afta_0422.jpg"/>
          <p:cNvPicPr>
            <a:picLocks noGrp="1" noChangeAspect="1" noChangeArrowheads="1"/>
          </p:cNvPicPr>
          <p:nvPr>
            <p:ph idx="1"/>
          </p:nvPr>
        </p:nvPicPr>
        <p:blipFill>
          <a:blip r:embed="rId3" cstate="print"/>
          <a:srcRect/>
          <a:stretch>
            <a:fillRect/>
          </a:stretch>
        </p:blipFill>
        <p:spPr bwMode="auto">
          <a:xfrm>
            <a:off x="685800" y="285750"/>
            <a:ext cx="2717800" cy="4076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TextBox 13"/>
          <p:cNvSpPr txBox="1"/>
          <p:nvPr/>
        </p:nvSpPr>
        <p:spPr>
          <a:xfrm>
            <a:off x="609600" y="4374059"/>
            <a:ext cx="2971800" cy="769441"/>
          </a:xfrm>
          <a:prstGeom prst="rect">
            <a:avLst/>
          </a:prstGeom>
          <a:noFill/>
        </p:spPr>
        <p:txBody>
          <a:bodyPr wrap="square" rtlCol="0">
            <a:spAutoFit/>
          </a:bodyPr>
          <a:lstStyle/>
          <a:p>
            <a:pPr algn="ctr"/>
            <a:r>
              <a:rPr lang="en-US" sz="2400" b="1" dirty="0">
                <a:latin typeface="Gill Sans MT" pitchFamily="34" charset="0"/>
              </a:rPr>
              <a:t>Alec Baldwin</a:t>
            </a:r>
          </a:p>
          <a:p>
            <a:pPr algn="ctr"/>
            <a:r>
              <a:rPr lang="en-US" sz="2000" i="1" dirty="0">
                <a:latin typeface="Gill Sans MT" pitchFamily="34" charset="0"/>
              </a:rPr>
              <a:t>25</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spTree>
  </p:cSld>
  <p:clrMapOvr>
    <a:masterClrMapping/>
  </p:clrMapOvr>
  <p:transition spd="slow" advTm="30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361950"/>
            <a:ext cx="1143000" cy="584775"/>
          </a:xfrm>
          <a:prstGeom prst="rect">
            <a:avLst/>
          </a:prstGeom>
          <a:noFill/>
        </p:spPr>
        <p:txBody>
          <a:bodyPr wrap="square" rtlCol="0">
            <a:spAutoFit/>
          </a:bodyPr>
          <a:lstStyle/>
          <a:p>
            <a:pPr algn="ctr"/>
            <a:r>
              <a:rPr lang="en-US" sz="3200" dirty="0">
                <a:latin typeface="Cambria" pitchFamily="18" charset="0"/>
              </a:rPr>
              <a:t>2013</a:t>
            </a:r>
          </a:p>
        </p:txBody>
      </p:sp>
      <p:cxnSp>
        <p:nvCxnSpPr>
          <p:cNvPr id="5" name="Straight Connector 4"/>
          <p:cNvCxnSpPr/>
          <p:nvPr/>
        </p:nvCxnSpPr>
        <p:spPr>
          <a:xfrm>
            <a:off x="457200" y="37909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9715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2" cstate="print"/>
          <a:srcRect/>
          <a:stretch>
            <a:fillRect/>
          </a:stretch>
        </p:blipFill>
        <p:spPr bwMode="auto">
          <a:xfrm>
            <a:off x="990600" y="4112927"/>
            <a:ext cx="2209800" cy="668623"/>
          </a:xfrm>
          <a:prstGeom prst="rect">
            <a:avLst/>
          </a:prstGeom>
          <a:noFill/>
          <a:ln w="9525">
            <a:noFill/>
            <a:miter lim="800000"/>
            <a:headEnd/>
            <a:tailEnd/>
          </a:ln>
          <a:effectLst/>
        </p:spPr>
      </p:pic>
      <p:sp>
        <p:nvSpPr>
          <p:cNvPr id="9" name="TextBox 8"/>
          <p:cNvSpPr txBox="1"/>
          <p:nvPr/>
        </p:nvSpPr>
        <p:spPr>
          <a:xfrm>
            <a:off x="5257800" y="4095750"/>
            <a:ext cx="2971800" cy="769441"/>
          </a:xfrm>
          <a:prstGeom prst="rect">
            <a:avLst/>
          </a:prstGeom>
          <a:noFill/>
        </p:spPr>
        <p:txBody>
          <a:bodyPr wrap="square" rtlCol="0">
            <a:spAutoFit/>
          </a:bodyPr>
          <a:lstStyle/>
          <a:p>
            <a:pPr algn="ctr"/>
            <a:r>
              <a:rPr lang="en-US" sz="2400" b="1" dirty="0">
                <a:latin typeface="Gill Sans MT" pitchFamily="34" charset="0"/>
              </a:rPr>
              <a:t>Yo-Yo Ma</a:t>
            </a:r>
          </a:p>
          <a:p>
            <a:pPr algn="ctr"/>
            <a:r>
              <a:rPr lang="en-US" sz="2000" i="1" dirty="0">
                <a:latin typeface="Gill Sans MT" pitchFamily="34" charset="0"/>
              </a:rPr>
              <a:t>26</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sp>
        <p:nvSpPr>
          <p:cNvPr id="10" name="TextBox 9"/>
          <p:cNvSpPr txBox="1"/>
          <p:nvPr/>
        </p:nvSpPr>
        <p:spPr>
          <a:xfrm>
            <a:off x="304800" y="1100137"/>
            <a:ext cx="4038600" cy="2462213"/>
          </a:xfrm>
          <a:prstGeom prst="rect">
            <a:avLst/>
          </a:prstGeom>
          <a:noFill/>
        </p:spPr>
        <p:txBody>
          <a:bodyPr wrap="square" rtlCol="0">
            <a:spAutoFit/>
          </a:bodyPr>
          <a:lstStyle/>
          <a:p>
            <a:r>
              <a:rPr lang="en-US" sz="2200" dirty="0">
                <a:latin typeface="Gill Sans MT" pitchFamily="34" charset="0"/>
              </a:rPr>
              <a:t>“I realized that everything I practice in music, and this is true of all the performing arts, involves the four qualities necessary for success in the workforce of the 21</a:t>
            </a:r>
            <a:r>
              <a:rPr lang="en-US" sz="2200" baseline="30000" dirty="0">
                <a:latin typeface="Gill Sans MT" pitchFamily="34" charset="0"/>
              </a:rPr>
              <a:t>st</a:t>
            </a:r>
            <a:r>
              <a:rPr lang="en-US" sz="2200" dirty="0">
                <a:latin typeface="Gill Sans MT" pitchFamily="34" charset="0"/>
              </a:rPr>
              <a:t> century: collaboration, flexibility, imagination, innovation.”</a:t>
            </a:r>
          </a:p>
        </p:txBody>
      </p:sp>
      <p:pic>
        <p:nvPicPr>
          <p:cNvPr id="11" name="Picture 3"/>
          <p:cNvPicPr>
            <a:picLocks noChangeAspect="1" noChangeArrowheads="1"/>
          </p:cNvPicPr>
          <p:nvPr/>
        </p:nvPicPr>
        <p:blipFill>
          <a:blip r:embed="rId3" cstate="print"/>
          <a:srcRect l="5263" b="5263"/>
          <a:stretch>
            <a:fillRect/>
          </a:stretch>
        </p:blipFill>
        <p:spPr bwMode="auto">
          <a:xfrm>
            <a:off x="4457588" y="895350"/>
            <a:ext cx="4347646"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2200" y="361950"/>
            <a:ext cx="1143000" cy="584775"/>
          </a:xfrm>
          <a:prstGeom prst="rect">
            <a:avLst/>
          </a:prstGeom>
          <a:noFill/>
        </p:spPr>
        <p:txBody>
          <a:bodyPr wrap="square" rtlCol="0">
            <a:spAutoFit/>
          </a:bodyPr>
          <a:lstStyle/>
          <a:p>
            <a:pPr algn="ctr"/>
            <a:r>
              <a:rPr lang="en-US" sz="3200" dirty="0">
                <a:latin typeface="Cambria" pitchFamily="18" charset="0"/>
              </a:rPr>
              <a:t>2014</a:t>
            </a:r>
          </a:p>
        </p:txBody>
      </p:sp>
      <p:cxnSp>
        <p:nvCxnSpPr>
          <p:cNvPr id="5" name="Straight Connector 4"/>
          <p:cNvCxnSpPr/>
          <p:nvPr/>
        </p:nvCxnSpPr>
        <p:spPr>
          <a:xfrm>
            <a:off x="4114800" y="971550"/>
            <a:ext cx="4724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876800" y="1352550"/>
            <a:ext cx="3733800" cy="400110"/>
          </a:xfrm>
          <a:prstGeom prst="rect">
            <a:avLst/>
          </a:prstGeom>
          <a:noFill/>
        </p:spPr>
        <p:txBody>
          <a:bodyPr wrap="square" rtlCol="0">
            <a:spAutoFit/>
          </a:bodyPr>
          <a:lstStyle/>
          <a:p>
            <a:pPr algn="ctr"/>
            <a:endParaRPr lang="en-US" sz="2000" i="1" dirty="0">
              <a:latin typeface="Gill Sans MT" pitchFamily="34" charset="0"/>
            </a:endParaRPr>
          </a:p>
        </p:txBody>
      </p:sp>
      <p:pic>
        <p:nvPicPr>
          <p:cNvPr id="8" name="Picture 3"/>
          <p:cNvPicPr>
            <a:picLocks noChangeAspect="1" noChangeArrowheads="1"/>
          </p:cNvPicPr>
          <p:nvPr/>
        </p:nvPicPr>
        <p:blipFill>
          <a:blip r:embed="rId2" cstate="print"/>
          <a:srcRect/>
          <a:stretch>
            <a:fillRect/>
          </a:stretch>
        </p:blipFill>
        <p:spPr bwMode="auto">
          <a:xfrm>
            <a:off x="5638800" y="4095750"/>
            <a:ext cx="2209800" cy="668623"/>
          </a:xfrm>
          <a:prstGeom prst="rect">
            <a:avLst/>
          </a:prstGeom>
          <a:noFill/>
          <a:ln w="9525">
            <a:noFill/>
            <a:miter lim="800000"/>
            <a:headEnd/>
            <a:tailEnd/>
          </a:ln>
          <a:effectLst/>
        </p:spPr>
      </p:pic>
      <p:pic>
        <p:nvPicPr>
          <p:cNvPr id="2050" name="Picture 2" descr="H:\450\NZO\ADVDAY14\Hanks2014\MaureenDowd2012.jpg"/>
          <p:cNvPicPr>
            <a:picLocks noChangeAspect="1" noChangeArrowheads="1"/>
          </p:cNvPicPr>
          <p:nvPr/>
        </p:nvPicPr>
        <p:blipFill>
          <a:blip r:embed="rId3" cstate="print"/>
          <a:srcRect/>
          <a:stretch>
            <a:fillRect/>
          </a:stretch>
        </p:blipFill>
        <p:spPr bwMode="auto">
          <a:xfrm>
            <a:off x="685800" y="209550"/>
            <a:ext cx="2612571" cy="3657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457200" y="4171950"/>
            <a:ext cx="2971800" cy="769441"/>
          </a:xfrm>
          <a:prstGeom prst="rect">
            <a:avLst/>
          </a:prstGeom>
          <a:noFill/>
        </p:spPr>
        <p:txBody>
          <a:bodyPr wrap="square" rtlCol="0">
            <a:spAutoFit/>
          </a:bodyPr>
          <a:lstStyle/>
          <a:p>
            <a:pPr algn="ctr"/>
            <a:r>
              <a:rPr lang="en-US" sz="2400" b="1" dirty="0">
                <a:latin typeface="Gill Sans MT" pitchFamily="34" charset="0"/>
              </a:rPr>
              <a:t>Maureen Dowd</a:t>
            </a:r>
          </a:p>
          <a:p>
            <a:pPr algn="ctr"/>
            <a:r>
              <a:rPr lang="en-US" sz="2000" i="1" dirty="0">
                <a:latin typeface="Gill Sans MT" pitchFamily="34" charset="0"/>
              </a:rPr>
              <a:t>27</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sp>
        <p:nvSpPr>
          <p:cNvPr id="10" name="Rectangle 9"/>
          <p:cNvSpPr/>
          <p:nvPr/>
        </p:nvSpPr>
        <p:spPr>
          <a:xfrm>
            <a:off x="4114800" y="1123950"/>
            <a:ext cx="4876800" cy="2800767"/>
          </a:xfrm>
          <a:prstGeom prst="rect">
            <a:avLst/>
          </a:prstGeom>
        </p:spPr>
        <p:txBody>
          <a:bodyPr wrap="square">
            <a:spAutoFit/>
          </a:bodyPr>
          <a:lstStyle/>
          <a:p>
            <a:r>
              <a:rPr lang="en-US" sz="2200" dirty="0">
                <a:latin typeface="Gill Sans MT" pitchFamily="34" charset="0"/>
              </a:rPr>
              <a:t>“Without the arts, people would have underdeveloped imaginations. With underdeveloped imaginations, they would not lead either meaningful lives or moral lives, because without the representations of otherness in art, you cannot imagine the pain or the poverty that someone else is feeling.”</a:t>
            </a:r>
          </a:p>
        </p:txBody>
      </p:sp>
      <p:cxnSp>
        <p:nvCxnSpPr>
          <p:cNvPr id="12" name="Straight Connector 11"/>
          <p:cNvCxnSpPr/>
          <p:nvPr/>
        </p:nvCxnSpPr>
        <p:spPr>
          <a:xfrm>
            <a:off x="4114800" y="4019550"/>
            <a:ext cx="4724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Tm="30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193386"/>
            <a:ext cx="1143000" cy="584775"/>
          </a:xfrm>
          <a:prstGeom prst="rect">
            <a:avLst/>
          </a:prstGeom>
          <a:noFill/>
        </p:spPr>
        <p:txBody>
          <a:bodyPr wrap="square" rtlCol="0">
            <a:spAutoFit/>
          </a:bodyPr>
          <a:lstStyle/>
          <a:p>
            <a:pPr algn="ctr"/>
            <a:r>
              <a:rPr lang="en-US" sz="3200" dirty="0">
                <a:latin typeface="Cambria" pitchFamily="18" charset="0"/>
              </a:rPr>
              <a:t>2015</a:t>
            </a:r>
          </a:p>
        </p:txBody>
      </p:sp>
      <p:cxnSp>
        <p:nvCxnSpPr>
          <p:cNvPr id="5" name="Straight Connector 4"/>
          <p:cNvCxnSpPr/>
          <p:nvPr/>
        </p:nvCxnSpPr>
        <p:spPr>
          <a:xfrm>
            <a:off x="421293" y="4019550"/>
            <a:ext cx="38862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778161"/>
            <a:ext cx="3810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2" cstate="print"/>
          <a:srcRect/>
          <a:stretch>
            <a:fillRect/>
          </a:stretch>
        </p:blipFill>
        <p:spPr bwMode="auto">
          <a:xfrm>
            <a:off x="990600" y="4111466"/>
            <a:ext cx="2209800" cy="668623"/>
          </a:xfrm>
          <a:prstGeom prst="rect">
            <a:avLst/>
          </a:prstGeom>
          <a:noFill/>
          <a:ln w="9525">
            <a:noFill/>
            <a:miter lim="800000"/>
            <a:headEnd/>
            <a:tailEnd/>
          </a:ln>
          <a:effectLst/>
        </p:spPr>
      </p:pic>
      <p:sp>
        <p:nvSpPr>
          <p:cNvPr id="9" name="TextBox 8"/>
          <p:cNvSpPr txBox="1"/>
          <p:nvPr/>
        </p:nvSpPr>
        <p:spPr>
          <a:xfrm>
            <a:off x="5376212" y="4248150"/>
            <a:ext cx="2971800" cy="769441"/>
          </a:xfrm>
          <a:prstGeom prst="rect">
            <a:avLst/>
          </a:prstGeom>
          <a:noFill/>
        </p:spPr>
        <p:txBody>
          <a:bodyPr wrap="square" rtlCol="0">
            <a:spAutoFit/>
          </a:bodyPr>
          <a:lstStyle/>
          <a:p>
            <a:pPr algn="ctr"/>
            <a:r>
              <a:rPr lang="en-US" sz="2400" b="1" dirty="0">
                <a:latin typeface="Gill Sans MT" pitchFamily="34" charset="0"/>
              </a:rPr>
              <a:t>Norman Lear</a:t>
            </a:r>
          </a:p>
          <a:p>
            <a:pPr algn="ctr"/>
            <a:r>
              <a:rPr lang="en-US" sz="2000" i="1" dirty="0">
                <a:latin typeface="Gill Sans MT" pitchFamily="34" charset="0"/>
              </a:rPr>
              <a:t>28</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pic>
        <p:nvPicPr>
          <p:cNvPr id="11"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76034" y="189404"/>
            <a:ext cx="2572156"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381000" y="819150"/>
            <a:ext cx="4038600" cy="3139321"/>
          </a:xfrm>
          <a:prstGeom prst="rect">
            <a:avLst/>
          </a:prstGeom>
        </p:spPr>
        <p:txBody>
          <a:bodyPr wrap="square">
            <a:spAutoFit/>
          </a:bodyPr>
          <a:lstStyle/>
          <a:p>
            <a:r>
              <a:rPr lang="en-US" sz="2200" dirty="0"/>
              <a:t>“We will save our world. But when it is saved, I’m confident that the door will have been kicked open by the things that bring us together – The Arts – the music, the film, the literature, theater, painting, photography, sculpture, and dance – which cause us to see and hear as one.” </a:t>
            </a:r>
          </a:p>
        </p:txBody>
      </p:sp>
    </p:spTree>
    <p:extLst>
      <p:ext uri="{BB962C8B-B14F-4D97-AF65-F5344CB8AC3E}">
        <p14:creationId xmlns:p14="http://schemas.microsoft.com/office/powerpoint/2010/main" val="2917260376"/>
      </p:ext>
    </p:extLst>
  </p:cSld>
  <p:clrMapOvr>
    <a:masterClrMapping/>
  </p:clrMapOvr>
  <p:transition spd="slow" advTm="3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67200" y="819150"/>
            <a:ext cx="4343400" cy="3262432"/>
          </a:xfrm>
          <a:prstGeom prst="rect">
            <a:avLst/>
          </a:prstGeom>
          <a:noFill/>
        </p:spPr>
        <p:txBody>
          <a:bodyPr wrap="square" rtlCol="0">
            <a:spAutoFit/>
          </a:bodyPr>
          <a:lstStyle/>
          <a:p>
            <a:r>
              <a:rPr lang="en-US" sz="2200" dirty="0">
                <a:latin typeface="Gill Sans MT" pitchFamily="34" charset="0"/>
              </a:rPr>
              <a:t>“The public obligation is to safeguard the integrity of the artistic process and heritage. Surely government has as strong an obligation to preserve the cultural environment against dissipation and destruction as it has to preserve the natural environment against pollution and decay.”</a:t>
            </a:r>
          </a:p>
          <a:p>
            <a:endParaRPr lang="en-US" sz="800" dirty="0">
              <a:latin typeface="Gill Sans MT" pitchFamily="34" charset="0"/>
            </a:endParaRPr>
          </a:p>
        </p:txBody>
      </p:sp>
      <p:pic>
        <p:nvPicPr>
          <p:cNvPr id="3" name="Picture 2" descr="1980s_Arthur Schlesinger Speaks.JPG"/>
          <p:cNvPicPr>
            <a:picLocks noChangeAspect="1"/>
          </p:cNvPicPr>
          <p:nvPr/>
        </p:nvPicPr>
        <p:blipFill>
          <a:blip r:embed="rId3" cstate="print"/>
          <a:srcRect l="2180" b="1893"/>
          <a:stretch>
            <a:fillRect/>
          </a:stretch>
        </p:blipFill>
        <p:spPr>
          <a:xfrm>
            <a:off x="381000" y="361950"/>
            <a:ext cx="3234011"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5334000" y="209550"/>
            <a:ext cx="2057400" cy="584775"/>
          </a:xfrm>
          <a:prstGeom prst="rect">
            <a:avLst/>
          </a:prstGeom>
          <a:noFill/>
        </p:spPr>
        <p:txBody>
          <a:bodyPr wrap="square" rtlCol="0">
            <a:spAutoFit/>
          </a:bodyPr>
          <a:lstStyle/>
          <a:p>
            <a:pPr algn="ctr"/>
            <a:r>
              <a:rPr lang="en-US" sz="3200" dirty="0">
                <a:latin typeface="Cambria" pitchFamily="18" charset="0"/>
              </a:rPr>
              <a:t>1988</a:t>
            </a:r>
          </a:p>
        </p:txBody>
      </p:sp>
      <p:cxnSp>
        <p:nvCxnSpPr>
          <p:cNvPr id="5" name="Straight Connector 4"/>
          <p:cNvCxnSpPr/>
          <p:nvPr/>
        </p:nvCxnSpPr>
        <p:spPr>
          <a:xfrm>
            <a:off x="4267200" y="819150"/>
            <a:ext cx="42672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343400" y="4248150"/>
            <a:ext cx="4191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171" name="Picture 3"/>
          <p:cNvPicPr>
            <a:picLocks noChangeAspect="1" noChangeArrowheads="1"/>
          </p:cNvPicPr>
          <p:nvPr/>
        </p:nvPicPr>
        <p:blipFill>
          <a:blip r:embed="rId4" cstate="print"/>
          <a:srcRect/>
          <a:stretch>
            <a:fillRect/>
          </a:stretch>
        </p:blipFill>
        <p:spPr bwMode="auto">
          <a:xfrm>
            <a:off x="5181600" y="4324350"/>
            <a:ext cx="2209800" cy="668623"/>
          </a:xfrm>
          <a:prstGeom prst="rect">
            <a:avLst/>
          </a:prstGeom>
          <a:noFill/>
          <a:ln w="9525">
            <a:noFill/>
            <a:miter lim="800000"/>
            <a:headEnd/>
            <a:tailEnd/>
          </a:ln>
          <a:effectLst/>
        </p:spPr>
      </p:pic>
      <p:sp>
        <p:nvSpPr>
          <p:cNvPr id="13" name="TextBox 12"/>
          <p:cNvSpPr txBox="1"/>
          <p:nvPr/>
        </p:nvSpPr>
        <p:spPr>
          <a:xfrm>
            <a:off x="381000" y="4171950"/>
            <a:ext cx="3352800" cy="769441"/>
          </a:xfrm>
          <a:prstGeom prst="rect">
            <a:avLst/>
          </a:prstGeom>
          <a:noFill/>
        </p:spPr>
        <p:txBody>
          <a:bodyPr wrap="square" rtlCol="0">
            <a:spAutoFit/>
          </a:bodyPr>
          <a:lstStyle/>
          <a:p>
            <a:pPr algn="ctr"/>
            <a:r>
              <a:rPr lang="en-US" sz="2400" b="1" dirty="0">
                <a:latin typeface="Gill Sans MT" pitchFamily="34" charset="0"/>
              </a:rPr>
              <a:t>Arthur Schlesinger, Jr.</a:t>
            </a:r>
            <a:br>
              <a:rPr lang="en-US" sz="2400" dirty="0">
                <a:latin typeface="Gill Sans MT" pitchFamily="34" charset="0"/>
              </a:rPr>
            </a:br>
            <a:r>
              <a:rPr lang="en-US" sz="2000" i="1" dirty="0"/>
              <a:t>1</a:t>
            </a:r>
            <a:r>
              <a:rPr lang="en-US" sz="2000" i="1" baseline="30000" dirty="0">
                <a:latin typeface="Gill Sans MT" pitchFamily="34" charset="0"/>
              </a:rPr>
              <a:t>st</a:t>
            </a:r>
            <a:r>
              <a:rPr lang="en-US" sz="2000" i="1" dirty="0">
                <a:latin typeface="Gill Sans MT" pitchFamily="34" charset="0"/>
              </a:rPr>
              <a:t> Annual Lecturer</a:t>
            </a:r>
            <a:endParaRPr lang="en-US" sz="2000" i="1" dirty="0">
              <a:latin typeface="Adobe Caslon Pro" pitchFamily="18" charset="0"/>
              <a:ea typeface="Kozuka Gothic Std L" pitchFamily="34" charset="-128"/>
              <a:cs typeface="Times New Roman" pitchFamily="18" charset="0"/>
            </a:endParaRPr>
          </a:p>
        </p:txBody>
      </p:sp>
    </p:spTree>
  </p:cSld>
  <p:clrMapOvr>
    <a:masterClrMapping/>
  </p:clrMapOvr>
  <p:transition spd="slow" advTm="30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67400" y="819150"/>
            <a:ext cx="1143000" cy="584775"/>
          </a:xfrm>
          <a:prstGeom prst="rect">
            <a:avLst/>
          </a:prstGeom>
          <a:noFill/>
        </p:spPr>
        <p:txBody>
          <a:bodyPr wrap="square" rtlCol="0">
            <a:spAutoFit/>
          </a:bodyPr>
          <a:lstStyle/>
          <a:p>
            <a:pPr algn="ctr"/>
            <a:r>
              <a:rPr lang="en-US" sz="3200" dirty="0">
                <a:latin typeface="Cambria" pitchFamily="18" charset="0"/>
              </a:rPr>
              <a:t>2016</a:t>
            </a:r>
          </a:p>
        </p:txBody>
      </p:sp>
      <p:cxnSp>
        <p:nvCxnSpPr>
          <p:cNvPr id="5" name="Straight Connector 4"/>
          <p:cNvCxnSpPr/>
          <p:nvPr/>
        </p:nvCxnSpPr>
        <p:spPr>
          <a:xfrm>
            <a:off x="4572000" y="3257550"/>
            <a:ext cx="38862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0" y="1504950"/>
            <a:ext cx="3810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2" cstate="print"/>
          <a:srcRect/>
          <a:stretch>
            <a:fillRect/>
          </a:stretch>
        </p:blipFill>
        <p:spPr bwMode="auto">
          <a:xfrm>
            <a:off x="5410200" y="3486150"/>
            <a:ext cx="2209800" cy="668623"/>
          </a:xfrm>
          <a:prstGeom prst="rect">
            <a:avLst/>
          </a:prstGeom>
          <a:noFill/>
          <a:ln w="9525">
            <a:noFill/>
            <a:miter lim="800000"/>
            <a:headEnd/>
            <a:tailEnd/>
          </a:ln>
          <a:effectLst/>
        </p:spPr>
      </p:pic>
      <p:sp>
        <p:nvSpPr>
          <p:cNvPr id="9" name="TextBox 8"/>
          <p:cNvSpPr txBox="1"/>
          <p:nvPr/>
        </p:nvSpPr>
        <p:spPr>
          <a:xfrm>
            <a:off x="498736" y="4337424"/>
            <a:ext cx="2971800" cy="769441"/>
          </a:xfrm>
          <a:prstGeom prst="rect">
            <a:avLst/>
          </a:prstGeom>
          <a:noFill/>
        </p:spPr>
        <p:txBody>
          <a:bodyPr wrap="square" rtlCol="0">
            <a:spAutoFit/>
          </a:bodyPr>
          <a:lstStyle/>
          <a:p>
            <a:pPr algn="ctr"/>
            <a:r>
              <a:rPr lang="en-US" sz="2400" b="1" dirty="0">
                <a:latin typeface="Gill Sans MT" pitchFamily="34" charset="0"/>
              </a:rPr>
              <a:t>John Maeda</a:t>
            </a:r>
          </a:p>
          <a:p>
            <a:pPr algn="ctr"/>
            <a:r>
              <a:rPr lang="en-US" sz="2000" i="1" dirty="0">
                <a:latin typeface="Gill Sans MT" pitchFamily="34" charset="0"/>
              </a:rPr>
              <a:t>29</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1" y="163442"/>
            <a:ext cx="2743200" cy="4114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tangle 9"/>
          <p:cNvSpPr/>
          <p:nvPr/>
        </p:nvSpPr>
        <p:spPr>
          <a:xfrm>
            <a:off x="4576112" y="1658600"/>
            <a:ext cx="4034488" cy="1446550"/>
          </a:xfrm>
          <a:prstGeom prst="rect">
            <a:avLst/>
          </a:prstGeom>
        </p:spPr>
        <p:txBody>
          <a:bodyPr wrap="square">
            <a:spAutoFit/>
          </a:bodyPr>
          <a:lstStyle/>
          <a:p>
            <a:r>
              <a:rPr lang="en-US" sz="2200" dirty="0">
                <a:latin typeface="Gill Sans MT" pitchFamily="34" charset="0"/>
              </a:rPr>
              <a:t>“I believe that, as an artist, this is the goal in life.  It’s to be curious and go wonder how to do new things.”</a:t>
            </a:r>
          </a:p>
        </p:txBody>
      </p:sp>
    </p:spTree>
    <p:extLst>
      <p:ext uri="{BB962C8B-B14F-4D97-AF65-F5344CB8AC3E}">
        <p14:creationId xmlns:p14="http://schemas.microsoft.com/office/powerpoint/2010/main" val="2826454891"/>
      </p:ext>
    </p:extLst>
  </p:cSld>
  <p:clrMapOvr>
    <a:masterClrMapping/>
  </p:clrMapOvr>
  <p:transition spd="slow" advTm="30000">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203835"/>
            <a:ext cx="1143000" cy="584775"/>
          </a:xfrm>
          <a:prstGeom prst="rect">
            <a:avLst/>
          </a:prstGeom>
          <a:noFill/>
        </p:spPr>
        <p:txBody>
          <a:bodyPr wrap="square" rtlCol="0">
            <a:spAutoFit/>
          </a:bodyPr>
          <a:lstStyle/>
          <a:p>
            <a:pPr algn="ctr"/>
            <a:r>
              <a:rPr lang="en-US" sz="3200" dirty="0">
                <a:latin typeface="Cambria" pitchFamily="18" charset="0"/>
              </a:rPr>
              <a:t>2017</a:t>
            </a:r>
          </a:p>
        </p:txBody>
      </p:sp>
      <p:cxnSp>
        <p:nvCxnSpPr>
          <p:cNvPr id="5" name="Straight Connector 4"/>
          <p:cNvCxnSpPr/>
          <p:nvPr/>
        </p:nvCxnSpPr>
        <p:spPr>
          <a:xfrm>
            <a:off x="457200" y="3714750"/>
            <a:ext cx="38862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778161"/>
            <a:ext cx="3810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2" cstate="print"/>
          <a:srcRect/>
          <a:stretch>
            <a:fillRect/>
          </a:stretch>
        </p:blipFill>
        <p:spPr bwMode="auto">
          <a:xfrm>
            <a:off x="1257300" y="3913838"/>
            <a:ext cx="2209800" cy="668623"/>
          </a:xfrm>
          <a:prstGeom prst="rect">
            <a:avLst/>
          </a:prstGeom>
          <a:noFill/>
          <a:ln w="9525">
            <a:noFill/>
            <a:miter lim="800000"/>
            <a:headEnd/>
            <a:tailEnd/>
          </a:ln>
          <a:effectLst/>
        </p:spPr>
      </p:pic>
      <p:sp>
        <p:nvSpPr>
          <p:cNvPr id="9" name="TextBox 8"/>
          <p:cNvSpPr txBox="1"/>
          <p:nvPr/>
        </p:nvSpPr>
        <p:spPr>
          <a:xfrm>
            <a:off x="5257800" y="3783509"/>
            <a:ext cx="2971800" cy="769441"/>
          </a:xfrm>
          <a:prstGeom prst="rect">
            <a:avLst/>
          </a:prstGeom>
          <a:noFill/>
        </p:spPr>
        <p:txBody>
          <a:bodyPr wrap="square" rtlCol="0">
            <a:spAutoFit/>
          </a:bodyPr>
          <a:lstStyle/>
          <a:p>
            <a:pPr algn="ctr"/>
            <a:r>
              <a:rPr lang="en-US" sz="2400" b="1" dirty="0">
                <a:latin typeface="Gill Sans MT" pitchFamily="34" charset="0"/>
              </a:rPr>
              <a:t>Darren Walker</a:t>
            </a:r>
          </a:p>
          <a:p>
            <a:pPr algn="ctr"/>
            <a:r>
              <a:rPr lang="en-US" sz="2000" i="1" dirty="0">
                <a:latin typeface="Gill Sans MT" pitchFamily="34" charset="0"/>
              </a:rPr>
              <a:t>30</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pic>
        <p:nvPicPr>
          <p:cNvPr id="11"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02351" y="829453"/>
            <a:ext cx="4231506" cy="28210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Rectangle 11"/>
          <p:cNvSpPr/>
          <p:nvPr/>
        </p:nvSpPr>
        <p:spPr>
          <a:xfrm>
            <a:off x="421293" y="849689"/>
            <a:ext cx="4038600" cy="2800767"/>
          </a:xfrm>
          <a:prstGeom prst="rect">
            <a:avLst/>
          </a:prstGeom>
        </p:spPr>
        <p:txBody>
          <a:bodyPr wrap="square">
            <a:spAutoFit/>
          </a:bodyPr>
          <a:lstStyle/>
          <a:p>
            <a:r>
              <a:rPr lang="en-US" sz="2200" dirty="0"/>
              <a:t>“Art is not a privilege. Art is the soul of our civilization; the beating heart of our humanity; a miracle to which we all should bear witness, over and over again, in every home—from the most modest and humble to the grandest and most fashionable.”</a:t>
            </a:r>
          </a:p>
        </p:txBody>
      </p:sp>
    </p:spTree>
    <p:extLst>
      <p:ext uri="{BB962C8B-B14F-4D97-AF65-F5344CB8AC3E}">
        <p14:creationId xmlns:p14="http://schemas.microsoft.com/office/powerpoint/2010/main" val="2925803112"/>
      </p:ext>
    </p:extLst>
  </p:cSld>
  <p:clrMapOvr>
    <a:masterClrMapping/>
  </p:clrMapOvr>
  <p:transition spd="slow" advTm="30000">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90550"/>
            <a:ext cx="1143000" cy="584775"/>
          </a:xfrm>
          <a:prstGeom prst="rect">
            <a:avLst/>
          </a:prstGeom>
          <a:noFill/>
        </p:spPr>
        <p:txBody>
          <a:bodyPr wrap="square" rtlCol="0">
            <a:spAutoFit/>
          </a:bodyPr>
          <a:lstStyle/>
          <a:p>
            <a:pPr algn="ctr"/>
            <a:r>
              <a:rPr lang="en-US" sz="3200" dirty="0">
                <a:latin typeface="Cambria" pitchFamily="18" charset="0"/>
              </a:rPr>
              <a:t>2018</a:t>
            </a:r>
          </a:p>
        </p:txBody>
      </p:sp>
      <p:cxnSp>
        <p:nvCxnSpPr>
          <p:cNvPr id="5" name="Straight Connector 4"/>
          <p:cNvCxnSpPr/>
          <p:nvPr/>
        </p:nvCxnSpPr>
        <p:spPr>
          <a:xfrm>
            <a:off x="457200" y="3486150"/>
            <a:ext cx="38862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1276350"/>
            <a:ext cx="3810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3"/>
          <p:cNvPicPr>
            <a:picLocks noChangeAspect="1" noChangeArrowheads="1"/>
          </p:cNvPicPr>
          <p:nvPr/>
        </p:nvPicPr>
        <p:blipFill>
          <a:blip r:embed="rId2" cstate="print"/>
          <a:srcRect/>
          <a:stretch>
            <a:fillRect/>
          </a:stretch>
        </p:blipFill>
        <p:spPr bwMode="auto">
          <a:xfrm>
            <a:off x="1257300" y="3714750"/>
            <a:ext cx="2209800" cy="668623"/>
          </a:xfrm>
          <a:prstGeom prst="rect">
            <a:avLst/>
          </a:prstGeom>
          <a:noFill/>
          <a:ln w="9525">
            <a:noFill/>
            <a:miter lim="800000"/>
            <a:headEnd/>
            <a:tailEnd/>
          </a:ln>
          <a:effectLst/>
        </p:spPr>
      </p:pic>
      <p:sp>
        <p:nvSpPr>
          <p:cNvPr id="9" name="TextBox 8"/>
          <p:cNvSpPr txBox="1"/>
          <p:nvPr/>
        </p:nvSpPr>
        <p:spPr>
          <a:xfrm>
            <a:off x="4876800" y="3566577"/>
            <a:ext cx="3810000" cy="1138773"/>
          </a:xfrm>
          <a:prstGeom prst="rect">
            <a:avLst/>
          </a:prstGeom>
          <a:noFill/>
        </p:spPr>
        <p:txBody>
          <a:bodyPr wrap="square" rtlCol="0">
            <a:spAutoFit/>
          </a:bodyPr>
          <a:lstStyle/>
          <a:p>
            <a:pPr algn="ctr"/>
            <a:r>
              <a:rPr lang="en-US" sz="2400" b="1" dirty="0">
                <a:latin typeface="Gill Sans MT" pitchFamily="34" charset="0"/>
              </a:rPr>
              <a:t>Lonnie G. Bunch III and Richard D. Parsons</a:t>
            </a:r>
          </a:p>
          <a:p>
            <a:pPr algn="ctr"/>
            <a:r>
              <a:rPr lang="en-US" sz="2000" i="1" dirty="0">
                <a:latin typeface="Gill Sans MT" pitchFamily="34" charset="0"/>
              </a:rPr>
              <a:t>31</a:t>
            </a:r>
            <a:r>
              <a:rPr lang="en-US" sz="2000" i="1" baseline="30000" dirty="0">
                <a:latin typeface="Gill Sans MT" pitchFamily="34" charset="0"/>
              </a:rPr>
              <a:t>st</a:t>
            </a:r>
            <a:r>
              <a:rPr lang="en-US" sz="2000" i="1" dirty="0">
                <a:latin typeface="Gill Sans MT" pitchFamily="34" charset="0"/>
              </a:rPr>
              <a:t> Annual Lecturer</a:t>
            </a:r>
            <a:endParaRPr lang="en-US" sz="2000" i="1" dirty="0">
              <a:latin typeface="Cambria" pitchFamily="18" charset="0"/>
            </a:endParaRPr>
          </a:p>
        </p:txBody>
      </p:sp>
      <p:sp>
        <p:nvSpPr>
          <p:cNvPr id="12" name="Rectangle 11"/>
          <p:cNvSpPr/>
          <p:nvPr/>
        </p:nvSpPr>
        <p:spPr>
          <a:xfrm>
            <a:off x="413702" y="1624846"/>
            <a:ext cx="4038600" cy="1785104"/>
          </a:xfrm>
          <a:prstGeom prst="rect">
            <a:avLst/>
          </a:prstGeom>
        </p:spPr>
        <p:txBody>
          <a:bodyPr wrap="square">
            <a:spAutoFit/>
          </a:bodyPr>
          <a:lstStyle/>
          <a:p>
            <a:r>
              <a:rPr lang="en-US" sz="2200" dirty="0"/>
              <a:t>“I think the arts are, candidly, the heartbeat of a country. And, if you don't pay attention to that heartbeat, the country dies.”</a:t>
            </a:r>
          </a:p>
          <a:p>
            <a:endParaRPr lang="en-US" sz="2200" dirty="0"/>
          </a:p>
        </p:txBody>
      </p:sp>
      <p:pic>
        <p:nvPicPr>
          <p:cNvPr id="3" name="Picture 2">
            <a:extLst>
              <a:ext uri="{FF2B5EF4-FFF2-40B4-BE49-F238E27FC236}">
                <a16:creationId xmlns:a16="http://schemas.microsoft.com/office/drawing/2014/main" id="{DE80B9CA-F5F5-4FCD-BCBD-2000379FAA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370" y="444377"/>
            <a:ext cx="3666230" cy="30417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99283544"/>
      </p:ext>
    </p:extLst>
  </p:cSld>
  <p:clrMapOvr>
    <a:masterClrMapping/>
  </p:clrMapOvr>
  <p:transition spd="slow" advTm="30000">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CB6626-FBA0-3F4D-B8E9-773659DE3D2E}"/>
              </a:ext>
            </a:extLst>
          </p:cNvPr>
          <p:cNvSpPr txBox="1"/>
          <p:nvPr/>
        </p:nvSpPr>
        <p:spPr>
          <a:xfrm>
            <a:off x="5943600" y="514350"/>
            <a:ext cx="1143000" cy="584775"/>
          </a:xfrm>
          <a:prstGeom prst="rect">
            <a:avLst/>
          </a:prstGeom>
          <a:noFill/>
        </p:spPr>
        <p:txBody>
          <a:bodyPr wrap="square" rtlCol="0">
            <a:spAutoFit/>
          </a:bodyPr>
          <a:lstStyle/>
          <a:p>
            <a:pPr algn="ctr"/>
            <a:r>
              <a:rPr lang="en-US" sz="3200" dirty="0">
                <a:latin typeface="Cambria" pitchFamily="18" charset="0"/>
              </a:rPr>
              <a:t>2019</a:t>
            </a:r>
          </a:p>
        </p:txBody>
      </p:sp>
      <p:cxnSp>
        <p:nvCxnSpPr>
          <p:cNvPr id="5" name="Straight Connector 4">
            <a:extLst>
              <a:ext uri="{FF2B5EF4-FFF2-40B4-BE49-F238E27FC236}">
                <a16:creationId xmlns:a16="http://schemas.microsoft.com/office/drawing/2014/main" id="{57C0FC9C-4A20-6D4A-BF5A-44125DF1BBC0}"/>
              </a:ext>
            </a:extLst>
          </p:cNvPr>
          <p:cNvCxnSpPr/>
          <p:nvPr/>
        </p:nvCxnSpPr>
        <p:spPr>
          <a:xfrm>
            <a:off x="4724400" y="3409950"/>
            <a:ext cx="38862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7EC5AB9-3341-404A-8957-FA4837C60BF1}"/>
              </a:ext>
            </a:extLst>
          </p:cNvPr>
          <p:cNvCxnSpPr/>
          <p:nvPr/>
        </p:nvCxnSpPr>
        <p:spPr>
          <a:xfrm>
            <a:off x="4724400" y="1200150"/>
            <a:ext cx="3810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7" name="Picture 3">
            <a:extLst>
              <a:ext uri="{FF2B5EF4-FFF2-40B4-BE49-F238E27FC236}">
                <a16:creationId xmlns:a16="http://schemas.microsoft.com/office/drawing/2014/main" id="{DB77EEA7-21A7-3A42-9B4E-708417F8C940}"/>
              </a:ext>
            </a:extLst>
          </p:cNvPr>
          <p:cNvPicPr>
            <a:picLocks noChangeAspect="1" noChangeArrowheads="1"/>
          </p:cNvPicPr>
          <p:nvPr/>
        </p:nvPicPr>
        <p:blipFill>
          <a:blip r:embed="rId2" cstate="print"/>
          <a:srcRect/>
          <a:stretch>
            <a:fillRect/>
          </a:stretch>
        </p:blipFill>
        <p:spPr bwMode="auto">
          <a:xfrm>
            <a:off x="5524500" y="3638550"/>
            <a:ext cx="2209800" cy="668623"/>
          </a:xfrm>
          <a:prstGeom prst="rect">
            <a:avLst/>
          </a:prstGeom>
          <a:noFill/>
          <a:ln w="9525">
            <a:noFill/>
            <a:miter lim="800000"/>
            <a:headEnd/>
            <a:tailEnd/>
          </a:ln>
          <a:effectLst/>
        </p:spPr>
      </p:pic>
      <p:sp>
        <p:nvSpPr>
          <p:cNvPr id="8" name="Rectangle 7">
            <a:extLst>
              <a:ext uri="{FF2B5EF4-FFF2-40B4-BE49-F238E27FC236}">
                <a16:creationId xmlns:a16="http://schemas.microsoft.com/office/drawing/2014/main" id="{7B3BEFC1-0B47-4F47-BC72-E0D5D4681313}"/>
              </a:ext>
            </a:extLst>
          </p:cNvPr>
          <p:cNvSpPr/>
          <p:nvPr/>
        </p:nvSpPr>
        <p:spPr>
          <a:xfrm>
            <a:off x="4724400" y="1398814"/>
            <a:ext cx="4038600" cy="2123658"/>
          </a:xfrm>
          <a:prstGeom prst="rect">
            <a:avLst/>
          </a:prstGeom>
        </p:spPr>
        <p:txBody>
          <a:bodyPr wrap="square">
            <a:spAutoFit/>
          </a:bodyPr>
          <a:lstStyle/>
          <a:p>
            <a:r>
              <a:rPr lang="en-US" sz="2200" dirty="0"/>
              <a:t>“Great art is powerful, it’s transcendent, it lifts beyond the physical realm, it supersedes the moment. It does something special to your soul.”</a:t>
            </a:r>
          </a:p>
          <a:p>
            <a:endParaRPr lang="en-US" sz="2200" dirty="0"/>
          </a:p>
        </p:txBody>
      </p:sp>
      <p:sp>
        <p:nvSpPr>
          <p:cNvPr id="9" name="TextBox 8">
            <a:extLst>
              <a:ext uri="{FF2B5EF4-FFF2-40B4-BE49-F238E27FC236}">
                <a16:creationId xmlns:a16="http://schemas.microsoft.com/office/drawing/2014/main" id="{2D6C7DA2-2FD3-054B-A6CC-2C4A3909A6ED}"/>
              </a:ext>
            </a:extLst>
          </p:cNvPr>
          <p:cNvSpPr txBox="1"/>
          <p:nvPr/>
        </p:nvSpPr>
        <p:spPr>
          <a:xfrm>
            <a:off x="228600" y="4078996"/>
            <a:ext cx="3810000" cy="769441"/>
          </a:xfrm>
          <a:prstGeom prst="rect">
            <a:avLst/>
          </a:prstGeom>
          <a:noFill/>
        </p:spPr>
        <p:txBody>
          <a:bodyPr wrap="square" rtlCol="0">
            <a:spAutoFit/>
          </a:bodyPr>
          <a:lstStyle/>
          <a:p>
            <a:pPr algn="ctr"/>
            <a:r>
              <a:rPr lang="en-US" sz="2400" b="1" dirty="0">
                <a:latin typeface="Gill Sans MT" pitchFamily="34" charset="0"/>
              </a:rPr>
              <a:t>Rita Moreno</a:t>
            </a:r>
          </a:p>
          <a:p>
            <a:pPr algn="ctr"/>
            <a:r>
              <a:rPr lang="en-US" sz="2000" i="1" dirty="0">
                <a:latin typeface="Gill Sans MT" pitchFamily="34" charset="0"/>
              </a:rPr>
              <a:t>32</a:t>
            </a:r>
            <a:r>
              <a:rPr lang="en-US" sz="2000" i="1" baseline="30000" dirty="0">
                <a:latin typeface="Gill Sans MT" pitchFamily="34" charset="0"/>
              </a:rPr>
              <a:t>nd</a:t>
            </a:r>
            <a:r>
              <a:rPr lang="en-US" sz="2000" i="1" dirty="0">
                <a:latin typeface="Gill Sans MT" pitchFamily="34" charset="0"/>
              </a:rPr>
              <a:t> Annual Lecturer</a:t>
            </a:r>
            <a:endParaRPr lang="en-US" sz="2000" i="1" dirty="0">
              <a:latin typeface="Cambria" pitchFamily="18" charset="0"/>
            </a:endParaRPr>
          </a:p>
        </p:txBody>
      </p:sp>
      <p:pic>
        <p:nvPicPr>
          <p:cNvPr id="10" name="Picture 9">
            <a:extLst>
              <a:ext uri="{FF2B5EF4-FFF2-40B4-BE49-F238E27FC236}">
                <a16:creationId xmlns:a16="http://schemas.microsoft.com/office/drawing/2014/main" id="{EAEFBEB5-3FAE-7141-843F-0ABE60D50863}"/>
              </a:ext>
            </a:extLst>
          </p:cNvPr>
          <p:cNvPicPr>
            <a:picLocks noChangeAspect="1"/>
          </p:cNvPicPr>
          <p:nvPr/>
        </p:nvPicPr>
        <p:blipFill>
          <a:blip r:embed="rId3"/>
          <a:stretch>
            <a:fillRect/>
          </a:stretch>
        </p:blipFill>
        <p:spPr>
          <a:xfrm>
            <a:off x="845557" y="361526"/>
            <a:ext cx="2576086" cy="3611335"/>
          </a:xfrm>
          <a:prstGeom prst="rect">
            <a:avLst/>
          </a:prstGeom>
          <a:ln w="63500">
            <a:solidFill>
              <a:schemeClr val="tx1"/>
            </a:solidFill>
          </a:ln>
        </p:spPr>
      </p:pic>
    </p:spTree>
    <p:extLst>
      <p:ext uri="{BB962C8B-B14F-4D97-AF65-F5344CB8AC3E}">
        <p14:creationId xmlns:p14="http://schemas.microsoft.com/office/powerpoint/2010/main" val="378426021"/>
      </p:ext>
    </p:extLst>
  </p:cSld>
  <p:clrMapOvr>
    <a:masterClrMapping/>
  </p:clrMapOvr>
  <p:transition spd="slow" advTm="30000">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428750"/>
            <a:ext cx="3962400" cy="2123658"/>
          </a:xfrm>
          <a:prstGeom prst="rect">
            <a:avLst/>
          </a:prstGeom>
          <a:noFill/>
        </p:spPr>
        <p:txBody>
          <a:bodyPr wrap="square" rtlCol="0">
            <a:spAutoFit/>
          </a:bodyPr>
          <a:lstStyle/>
          <a:p>
            <a:r>
              <a:rPr lang="en-US" sz="2200" dirty="0">
                <a:latin typeface="Gill Sans MT" pitchFamily="34" charset="0"/>
              </a:rPr>
              <a:t>“What do the arts need, and what is appropriate at this particular time and place? The answer lies in the nation’s agenda for education.”</a:t>
            </a:r>
          </a:p>
          <a:p>
            <a:endParaRPr lang="en-US" sz="2200" dirty="0">
              <a:latin typeface="Gill Sans MT" pitchFamily="34" charset="0"/>
            </a:endParaRPr>
          </a:p>
        </p:txBody>
      </p:sp>
      <p:sp>
        <p:nvSpPr>
          <p:cNvPr id="3" name="TextBox 2"/>
          <p:cNvSpPr txBox="1"/>
          <p:nvPr/>
        </p:nvSpPr>
        <p:spPr>
          <a:xfrm>
            <a:off x="1066800" y="590550"/>
            <a:ext cx="2514600" cy="584775"/>
          </a:xfrm>
          <a:prstGeom prst="rect">
            <a:avLst/>
          </a:prstGeom>
          <a:noFill/>
        </p:spPr>
        <p:txBody>
          <a:bodyPr wrap="square" rtlCol="0">
            <a:spAutoFit/>
          </a:bodyPr>
          <a:lstStyle/>
          <a:p>
            <a:pPr algn="ctr"/>
            <a:r>
              <a:rPr lang="en-US" sz="3200" dirty="0">
                <a:latin typeface="Cambria" pitchFamily="18" charset="0"/>
              </a:rPr>
              <a:t>1989</a:t>
            </a:r>
          </a:p>
        </p:txBody>
      </p:sp>
      <p:cxnSp>
        <p:nvCxnSpPr>
          <p:cNvPr id="4" name="Straight Connector 3"/>
          <p:cNvCxnSpPr/>
          <p:nvPr/>
        </p:nvCxnSpPr>
        <p:spPr>
          <a:xfrm>
            <a:off x="381000" y="1123950"/>
            <a:ext cx="3810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81000" y="3790950"/>
            <a:ext cx="3810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26" name="Picture 2" descr="C:\Documents and Settings\kfabian\My Documents\My Pictures\AADPowerPointPhotos\1989.LeonardGarment.JPG"/>
          <p:cNvPicPr>
            <a:picLocks noChangeAspect="1" noChangeArrowheads="1"/>
          </p:cNvPicPr>
          <p:nvPr/>
        </p:nvPicPr>
        <p:blipFill>
          <a:blip r:embed="rId3" cstate="print"/>
          <a:srcRect/>
          <a:stretch>
            <a:fillRect/>
          </a:stretch>
        </p:blipFill>
        <p:spPr bwMode="auto">
          <a:xfrm>
            <a:off x="4876800" y="209550"/>
            <a:ext cx="3429000" cy="38023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4" cstate="print"/>
          <a:srcRect/>
          <a:stretch>
            <a:fillRect/>
          </a:stretch>
        </p:blipFill>
        <p:spPr bwMode="auto">
          <a:xfrm>
            <a:off x="1219200" y="3943350"/>
            <a:ext cx="2209800" cy="668623"/>
          </a:xfrm>
          <a:prstGeom prst="rect">
            <a:avLst/>
          </a:prstGeom>
          <a:noFill/>
          <a:ln w="9525">
            <a:noFill/>
            <a:miter lim="800000"/>
            <a:headEnd/>
            <a:tailEnd/>
          </a:ln>
          <a:effectLst/>
        </p:spPr>
      </p:pic>
      <p:sp>
        <p:nvSpPr>
          <p:cNvPr id="11" name="TextBox 10"/>
          <p:cNvSpPr txBox="1"/>
          <p:nvPr/>
        </p:nvSpPr>
        <p:spPr>
          <a:xfrm>
            <a:off x="4876800" y="4095750"/>
            <a:ext cx="3505200" cy="769441"/>
          </a:xfrm>
          <a:prstGeom prst="rect">
            <a:avLst/>
          </a:prstGeom>
          <a:noFill/>
        </p:spPr>
        <p:txBody>
          <a:bodyPr wrap="square" rtlCol="0">
            <a:spAutoFit/>
          </a:bodyPr>
          <a:lstStyle/>
          <a:p>
            <a:pPr algn="ctr"/>
            <a:r>
              <a:rPr lang="en-US" sz="2400" b="1" dirty="0">
                <a:latin typeface="Gill Sans MT" pitchFamily="34" charset="0"/>
              </a:rPr>
              <a:t>Leonard Garment</a:t>
            </a:r>
            <a:br>
              <a:rPr lang="en-US" sz="2400" dirty="0">
                <a:latin typeface="Gill Sans MT" pitchFamily="34" charset="0"/>
              </a:rPr>
            </a:br>
            <a:r>
              <a:rPr lang="en-US" sz="2000" i="1" dirty="0">
                <a:latin typeface="Gill Sans MT" pitchFamily="34" charset="0"/>
              </a:rPr>
              <a:t>2</a:t>
            </a:r>
            <a:r>
              <a:rPr lang="en-US" sz="2000" i="1" baseline="30000" dirty="0">
                <a:latin typeface="Gill Sans MT" pitchFamily="34" charset="0"/>
              </a:rPr>
              <a:t>nd</a:t>
            </a:r>
            <a:r>
              <a:rPr lang="en-US" sz="2000" i="1" dirty="0">
                <a:latin typeface="Gill Sans MT" pitchFamily="34" charset="0"/>
              </a:rPr>
              <a:t> Annual Lecturer</a:t>
            </a:r>
            <a:endParaRPr lang="en-US" sz="2000" i="1" dirty="0">
              <a:latin typeface="Adobe Caslon Pro" pitchFamily="18" charset="0"/>
            </a:endParaRPr>
          </a:p>
        </p:txBody>
      </p:sp>
    </p:spTree>
  </p:cSld>
  <p:clrMapOvr>
    <a:masterClrMapping/>
  </p:clrMapOvr>
  <p:transition spd="slow" advTm="30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0800000" flipV="1">
            <a:off x="4114800" y="1154728"/>
            <a:ext cx="4343400" cy="2800767"/>
          </a:xfrm>
          <a:prstGeom prst="rect">
            <a:avLst/>
          </a:prstGeom>
          <a:noFill/>
        </p:spPr>
        <p:txBody>
          <a:bodyPr wrap="square" rtlCol="0">
            <a:spAutoFit/>
          </a:bodyPr>
          <a:lstStyle/>
          <a:p>
            <a:r>
              <a:rPr lang="en-US" sz="2200" dirty="0">
                <a:latin typeface="Gill Sans MT" pitchFamily="34" charset="0"/>
              </a:rPr>
              <a:t>“Art needs to ask us, ‘What do we think is our reason for being on this earth? What do we think is our right to abide on this planet? What is our duty to the planet? To other forms of life, with whom we are connected? To our own species?’”</a:t>
            </a:r>
          </a:p>
          <a:p>
            <a:endParaRPr lang="en-US" sz="2200" dirty="0">
              <a:latin typeface="Gill Sans MT" pitchFamily="34" charset="0"/>
            </a:endParaRPr>
          </a:p>
        </p:txBody>
      </p:sp>
      <p:sp>
        <p:nvSpPr>
          <p:cNvPr id="4" name="TextBox 3"/>
          <p:cNvSpPr txBox="1"/>
          <p:nvPr/>
        </p:nvSpPr>
        <p:spPr>
          <a:xfrm>
            <a:off x="4953000" y="438150"/>
            <a:ext cx="2286000" cy="584775"/>
          </a:xfrm>
          <a:prstGeom prst="rect">
            <a:avLst/>
          </a:prstGeom>
          <a:noFill/>
        </p:spPr>
        <p:txBody>
          <a:bodyPr wrap="square" rtlCol="0">
            <a:spAutoFit/>
          </a:bodyPr>
          <a:lstStyle/>
          <a:p>
            <a:pPr algn="ctr"/>
            <a:r>
              <a:rPr lang="en-US" sz="3200" dirty="0">
                <a:latin typeface="Cambria" pitchFamily="18" charset="0"/>
              </a:rPr>
              <a:t>1990</a:t>
            </a:r>
          </a:p>
        </p:txBody>
      </p:sp>
      <p:cxnSp>
        <p:nvCxnSpPr>
          <p:cNvPr id="8" name="Straight Connector 7"/>
          <p:cNvCxnSpPr/>
          <p:nvPr/>
        </p:nvCxnSpPr>
        <p:spPr>
          <a:xfrm>
            <a:off x="4191000" y="971550"/>
            <a:ext cx="3962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191000" y="4095750"/>
            <a:ext cx="3962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3" cstate="print"/>
          <a:srcRect/>
          <a:stretch>
            <a:fillRect/>
          </a:stretch>
        </p:blipFill>
        <p:spPr bwMode="auto">
          <a:xfrm>
            <a:off x="5105400" y="4171950"/>
            <a:ext cx="2209800" cy="668623"/>
          </a:xfrm>
          <a:prstGeom prst="rect">
            <a:avLst/>
          </a:prstGeom>
          <a:noFill/>
          <a:ln w="9525">
            <a:noFill/>
            <a:miter lim="800000"/>
            <a:headEnd/>
            <a:tailEnd/>
          </a:ln>
          <a:effectLst/>
        </p:spPr>
      </p:pic>
      <p:sp>
        <p:nvSpPr>
          <p:cNvPr id="14" name="TextBox 13"/>
          <p:cNvSpPr txBox="1"/>
          <p:nvPr/>
        </p:nvSpPr>
        <p:spPr>
          <a:xfrm>
            <a:off x="533400" y="4248150"/>
            <a:ext cx="3124200" cy="769441"/>
          </a:xfrm>
          <a:prstGeom prst="rect">
            <a:avLst/>
          </a:prstGeom>
          <a:noFill/>
        </p:spPr>
        <p:txBody>
          <a:bodyPr wrap="square" rtlCol="0">
            <a:spAutoFit/>
          </a:bodyPr>
          <a:lstStyle/>
          <a:p>
            <a:pPr algn="ctr"/>
            <a:r>
              <a:rPr lang="en-US" sz="2400" b="1" dirty="0">
                <a:latin typeface="Gill Sans MT" pitchFamily="34" charset="0"/>
              </a:rPr>
              <a:t>Maya Angelou</a:t>
            </a:r>
            <a:br>
              <a:rPr lang="en-US" sz="2400" b="1" dirty="0">
                <a:latin typeface="Gill Sans MT" pitchFamily="34" charset="0"/>
              </a:rPr>
            </a:br>
            <a:r>
              <a:rPr lang="en-US" sz="2000" i="1" dirty="0">
                <a:latin typeface="Gill Sans MT" pitchFamily="34" charset="0"/>
              </a:rPr>
              <a:t>3</a:t>
            </a:r>
            <a:r>
              <a:rPr lang="en-US" sz="2000" i="1" baseline="30000" dirty="0">
                <a:latin typeface="Gill Sans MT" pitchFamily="34" charset="0"/>
              </a:rPr>
              <a:t>rd</a:t>
            </a:r>
            <a:r>
              <a:rPr lang="en-US" sz="2000" i="1" dirty="0">
                <a:latin typeface="Gill Sans MT" pitchFamily="34" charset="0"/>
              </a:rPr>
              <a:t> Annual Lecturer</a:t>
            </a:r>
            <a:endParaRPr lang="en-US" sz="2000" i="1" dirty="0">
              <a:latin typeface="Adobe Caslon Pro" pitchFamily="18" charset="0"/>
            </a:endParaRPr>
          </a:p>
        </p:txBody>
      </p:sp>
      <p:pic>
        <p:nvPicPr>
          <p:cNvPr id="1026" name="Picture 2" descr="H:\450\NZO\ADVDAY11\Hanks\Kevin Spacey\Lecture Photos\Angelou.jpg"/>
          <p:cNvPicPr>
            <a:picLocks noChangeAspect="1" noChangeArrowheads="1"/>
          </p:cNvPicPr>
          <p:nvPr/>
        </p:nvPicPr>
        <p:blipFill>
          <a:blip r:embed="rId4" cstate="print"/>
          <a:srcRect/>
          <a:stretch>
            <a:fillRect/>
          </a:stretch>
        </p:blipFill>
        <p:spPr bwMode="auto">
          <a:xfrm>
            <a:off x="685800" y="285750"/>
            <a:ext cx="2735262" cy="38524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1047750"/>
            <a:ext cx="3581400" cy="2923877"/>
          </a:xfrm>
          <a:prstGeom prst="rect">
            <a:avLst/>
          </a:prstGeom>
          <a:noFill/>
        </p:spPr>
        <p:txBody>
          <a:bodyPr wrap="square" rtlCol="0">
            <a:spAutoFit/>
          </a:bodyPr>
          <a:lstStyle/>
          <a:p>
            <a:r>
              <a:rPr lang="en-US" sz="2200" dirty="0">
                <a:latin typeface="Gill Sans MT" pitchFamily="34" charset="0"/>
              </a:rPr>
              <a:t>“The arts are not something to be thrown a bone after everything else is taken care of because everything else will never be taken care of.  And it will be up to each of you to make clear that the arts matter.”</a:t>
            </a:r>
          </a:p>
          <a:p>
            <a:endParaRPr lang="en-US" sz="800" dirty="0">
              <a:latin typeface="Gill Sans MT" pitchFamily="34" charset="0"/>
            </a:endParaRPr>
          </a:p>
        </p:txBody>
      </p:sp>
      <p:pic>
        <p:nvPicPr>
          <p:cNvPr id="4" name="Picture 3" descr="1991.Brademas.JPG"/>
          <p:cNvPicPr>
            <a:picLocks noChangeAspect="1"/>
          </p:cNvPicPr>
          <p:nvPr/>
        </p:nvPicPr>
        <p:blipFill>
          <a:blip r:embed="rId3" cstate="print"/>
          <a:stretch>
            <a:fillRect/>
          </a:stretch>
        </p:blipFill>
        <p:spPr>
          <a:xfrm>
            <a:off x="5263896" y="353666"/>
            <a:ext cx="3041904" cy="36658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5" name="Straight Connector 4"/>
          <p:cNvCxnSpPr/>
          <p:nvPr/>
        </p:nvCxnSpPr>
        <p:spPr>
          <a:xfrm>
            <a:off x="685800" y="8953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42481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447800" y="285750"/>
            <a:ext cx="1905000" cy="584775"/>
          </a:xfrm>
          <a:prstGeom prst="rect">
            <a:avLst/>
          </a:prstGeom>
          <a:noFill/>
        </p:spPr>
        <p:txBody>
          <a:bodyPr wrap="square" rtlCol="0">
            <a:spAutoFit/>
          </a:bodyPr>
          <a:lstStyle/>
          <a:p>
            <a:pPr algn="ctr"/>
            <a:r>
              <a:rPr lang="en-US" sz="3200" dirty="0">
                <a:latin typeface="Cambria" pitchFamily="18" charset="0"/>
              </a:rPr>
              <a:t>1991</a:t>
            </a:r>
          </a:p>
        </p:txBody>
      </p:sp>
      <p:pic>
        <p:nvPicPr>
          <p:cNvPr id="9" name="Picture 3"/>
          <p:cNvPicPr>
            <a:picLocks noChangeAspect="1" noChangeArrowheads="1"/>
          </p:cNvPicPr>
          <p:nvPr/>
        </p:nvPicPr>
        <p:blipFill>
          <a:blip r:embed="rId4" cstate="print"/>
          <a:srcRect/>
          <a:stretch>
            <a:fillRect/>
          </a:stretch>
        </p:blipFill>
        <p:spPr bwMode="auto">
          <a:xfrm>
            <a:off x="1219200" y="4248150"/>
            <a:ext cx="2209800" cy="668623"/>
          </a:xfrm>
          <a:prstGeom prst="rect">
            <a:avLst/>
          </a:prstGeom>
          <a:noFill/>
          <a:ln w="9525">
            <a:noFill/>
            <a:miter lim="800000"/>
            <a:headEnd/>
            <a:tailEnd/>
          </a:ln>
          <a:effectLst/>
        </p:spPr>
      </p:pic>
      <p:sp>
        <p:nvSpPr>
          <p:cNvPr id="8" name="TextBox 7"/>
          <p:cNvSpPr txBox="1"/>
          <p:nvPr/>
        </p:nvSpPr>
        <p:spPr>
          <a:xfrm>
            <a:off x="5181600" y="4164509"/>
            <a:ext cx="3200400" cy="769441"/>
          </a:xfrm>
          <a:prstGeom prst="rect">
            <a:avLst/>
          </a:prstGeom>
          <a:noFill/>
        </p:spPr>
        <p:txBody>
          <a:bodyPr wrap="square" rtlCol="0">
            <a:spAutoFit/>
          </a:bodyPr>
          <a:lstStyle/>
          <a:p>
            <a:pPr algn="ctr"/>
            <a:r>
              <a:rPr lang="en-US" sz="2400" b="1" dirty="0">
                <a:latin typeface="Gill Sans MT" pitchFamily="34" charset="0"/>
              </a:rPr>
              <a:t>John Brademas</a:t>
            </a:r>
            <a:br>
              <a:rPr lang="en-US" sz="2400" b="1" dirty="0">
                <a:latin typeface="Gill Sans MT" pitchFamily="34" charset="0"/>
              </a:rPr>
            </a:br>
            <a:r>
              <a:rPr lang="en-US" sz="2000" i="1" dirty="0">
                <a:latin typeface="Gill Sans MT" pitchFamily="34" charset="0"/>
              </a:rPr>
              <a:t>4</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Cambria" pitchFamily="18" charset="0"/>
            </a:endParaRPr>
          </a:p>
        </p:txBody>
      </p:sp>
    </p:spTree>
  </p:cSld>
  <p:clrMapOvr>
    <a:masterClrMapping/>
  </p:clrMapOvr>
  <p:transition spd="slow" advTm="30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19600" y="943273"/>
            <a:ext cx="4267200" cy="2923877"/>
          </a:xfrm>
          <a:prstGeom prst="rect">
            <a:avLst/>
          </a:prstGeom>
          <a:noFill/>
        </p:spPr>
        <p:txBody>
          <a:bodyPr wrap="square" rtlCol="0">
            <a:spAutoFit/>
          </a:bodyPr>
          <a:lstStyle/>
          <a:p>
            <a:r>
              <a:rPr lang="en-US" sz="2200" dirty="0">
                <a:latin typeface="Gill Sans MT" pitchFamily="34" charset="0"/>
              </a:rPr>
              <a:t>“In a nation such as ours, the ability of Americans of different ethnic backgrounds to display their unique cultural skills to themselves and to others becomes important to their sense of self and a source of pride to be shared with Americans of other backgrounds.”</a:t>
            </a:r>
          </a:p>
          <a:p>
            <a:endParaRPr lang="en-US" sz="800" dirty="0">
              <a:latin typeface="Gill Sans MT" pitchFamily="34" charset="0"/>
            </a:endParaRPr>
          </a:p>
        </p:txBody>
      </p:sp>
      <p:cxnSp>
        <p:nvCxnSpPr>
          <p:cNvPr id="5" name="Straight Connector 4"/>
          <p:cNvCxnSpPr/>
          <p:nvPr/>
        </p:nvCxnSpPr>
        <p:spPr>
          <a:xfrm>
            <a:off x="4419600" y="742950"/>
            <a:ext cx="41910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95800" y="4171950"/>
            <a:ext cx="40386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638800" y="209550"/>
            <a:ext cx="1600200" cy="584775"/>
          </a:xfrm>
          <a:prstGeom prst="rect">
            <a:avLst/>
          </a:prstGeom>
          <a:noFill/>
        </p:spPr>
        <p:txBody>
          <a:bodyPr wrap="square" rtlCol="0">
            <a:spAutoFit/>
          </a:bodyPr>
          <a:lstStyle/>
          <a:p>
            <a:pPr algn="ctr"/>
            <a:r>
              <a:rPr lang="en-US" sz="3200" dirty="0">
                <a:latin typeface="Cambria" pitchFamily="18" charset="0"/>
              </a:rPr>
              <a:t>1992</a:t>
            </a:r>
          </a:p>
        </p:txBody>
      </p:sp>
      <p:pic>
        <p:nvPicPr>
          <p:cNvPr id="2" name="Picture 2"/>
          <p:cNvPicPr>
            <a:picLocks noChangeAspect="1" noChangeArrowheads="1"/>
          </p:cNvPicPr>
          <p:nvPr/>
        </p:nvPicPr>
        <p:blipFill>
          <a:blip r:embed="rId3" cstate="print"/>
          <a:srcRect l="11014"/>
          <a:stretch>
            <a:fillRect/>
          </a:stretch>
        </p:blipFill>
        <p:spPr bwMode="auto">
          <a:xfrm>
            <a:off x="533400" y="209549"/>
            <a:ext cx="2634610" cy="38305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3"/>
          <p:cNvPicPr>
            <a:picLocks noChangeAspect="1" noChangeArrowheads="1"/>
          </p:cNvPicPr>
          <p:nvPr/>
        </p:nvPicPr>
        <p:blipFill>
          <a:blip r:embed="rId4" cstate="print"/>
          <a:srcRect/>
          <a:stretch>
            <a:fillRect/>
          </a:stretch>
        </p:blipFill>
        <p:spPr bwMode="auto">
          <a:xfrm>
            <a:off x="5334000" y="4248150"/>
            <a:ext cx="2209800" cy="668623"/>
          </a:xfrm>
          <a:prstGeom prst="rect">
            <a:avLst/>
          </a:prstGeom>
          <a:noFill/>
          <a:ln w="9525">
            <a:noFill/>
            <a:miter lim="800000"/>
            <a:headEnd/>
            <a:tailEnd/>
          </a:ln>
          <a:effectLst/>
        </p:spPr>
      </p:pic>
      <p:sp>
        <p:nvSpPr>
          <p:cNvPr id="15" name="TextBox 14"/>
          <p:cNvSpPr txBox="1"/>
          <p:nvPr/>
        </p:nvSpPr>
        <p:spPr>
          <a:xfrm>
            <a:off x="533400" y="4095750"/>
            <a:ext cx="2895600" cy="769441"/>
          </a:xfrm>
          <a:prstGeom prst="rect">
            <a:avLst/>
          </a:prstGeom>
          <a:noFill/>
        </p:spPr>
        <p:txBody>
          <a:bodyPr wrap="square" rtlCol="0">
            <a:spAutoFit/>
          </a:bodyPr>
          <a:lstStyle/>
          <a:p>
            <a:pPr algn="ctr"/>
            <a:r>
              <a:rPr lang="en-US" sz="2400" b="1" dirty="0">
                <a:latin typeface="Gill Sans MT" pitchFamily="34" charset="0"/>
              </a:rPr>
              <a:t>Franklin D. Murphy</a:t>
            </a:r>
            <a:br>
              <a:rPr lang="en-US" sz="2400" b="1" dirty="0">
                <a:latin typeface="Gill Sans MT" pitchFamily="34" charset="0"/>
              </a:rPr>
            </a:br>
            <a:r>
              <a:rPr lang="en-US" sz="2000" i="1" dirty="0">
                <a:latin typeface="Gill Sans MT" pitchFamily="34" charset="0"/>
              </a:rPr>
              <a:t>5</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Adobe Caslon Pro" pitchFamily="18" charset="0"/>
            </a:endParaRPr>
          </a:p>
        </p:txBody>
      </p:sp>
    </p:spTree>
  </p:cSld>
  <p:clrMapOvr>
    <a:masterClrMapping/>
  </p:clrMapOvr>
  <p:transition spd="slow" advTm="3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1176337"/>
            <a:ext cx="3810000" cy="2462213"/>
          </a:xfrm>
          <a:prstGeom prst="rect">
            <a:avLst/>
          </a:prstGeom>
          <a:noFill/>
        </p:spPr>
        <p:txBody>
          <a:bodyPr wrap="square" rtlCol="0">
            <a:spAutoFit/>
          </a:bodyPr>
          <a:lstStyle/>
          <a:p>
            <a:r>
              <a:rPr lang="en-US" sz="2200" dirty="0">
                <a:latin typeface="Gill Sans MT" pitchFamily="34" charset="0"/>
              </a:rPr>
              <a:t>“The arts, instead of quaking along the periphery of our policy concerns, must push boldly into the core of policy. The arts are a response to our individuality and our nature and help to shape our identity.”</a:t>
            </a:r>
          </a:p>
        </p:txBody>
      </p:sp>
      <p:cxnSp>
        <p:nvCxnSpPr>
          <p:cNvPr id="4" name="Straight Connector 3"/>
          <p:cNvCxnSpPr/>
          <p:nvPr/>
        </p:nvCxnSpPr>
        <p:spPr>
          <a:xfrm>
            <a:off x="685800" y="8953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685800" y="4095750"/>
            <a:ext cx="35814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447800" y="361950"/>
            <a:ext cx="1828800" cy="584775"/>
          </a:xfrm>
          <a:prstGeom prst="rect">
            <a:avLst/>
          </a:prstGeom>
          <a:noFill/>
        </p:spPr>
        <p:txBody>
          <a:bodyPr wrap="square" rtlCol="0">
            <a:spAutoFit/>
          </a:bodyPr>
          <a:lstStyle/>
          <a:p>
            <a:pPr algn="ctr"/>
            <a:r>
              <a:rPr lang="en-US" sz="3200" dirty="0">
                <a:latin typeface="Cambria" pitchFamily="18" charset="0"/>
              </a:rPr>
              <a:t>1993</a:t>
            </a:r>
          </a:p>
        </p:txBody>
      </p:sp>
      <p:pic>
        <p:nvPicPr>
          <p:cNvPr id="9" name="Picture 3"/>
          <p:cNvPicPr>
            <a:picLocks noChangeAspect="1" noChangeArrowheads="1"/>
          </p:cNvPicPr>
          <p:nvPr/>
        </p:nvPicPr>
        <p:blipFill>
          <a:blip r:embed="rId3" cstate="print"/>
          <a:srcRect/>
          <a:stretch>
            <a:fillRect/>
          </a:stretch>
        </p:blipFill>
        <p:spPr bwMode="auto">
          <a:xfrm>
            <a:off x="1219200" y="4171950"/>
            <a:ext cx="2209800" cy="668623"/>
          </a:xfrm>
          <a:prstGeom prst="rect">
            <a:avLst/>
          </a:prstGeom>
          <a:noFill/>
          <a:ln w="9525">
            <a:noFill/>
            <a:miter lim="800000"/>
            <a:headEnd/>
            <a:tailEnd/>
          </a:ln>
          <a:effectLst/>
        </p:spPr>
      </p:pic>
      <p:sp>
        <p:nvSpPr>
          <p:cNvPr id="10" name="TextBox 9"/>
          <p:cNvSpPr txBox="1"/>
          <p:nvPr/>
        </p:nvSpPr>
        <p:spPr>
          <a:xfrm>
            <a:off x="4800600" y="4012109"/>
            <a:ext cx="3886200" cy="769441"/>
          </a:xfrm>
          <a:prstGeom prst="rect">
            <a:avLst/>
          </a:prstGeom>
          <a:noFill/>
        </p:spPr>
        <p:txBody>
          <a:bodyPr wrap="square" rtlCol="0">
            <a:spAutoFit/>
          </a:bodyPr>
          <a:lstStyle/>
          <a:p>
            <a:pPr algn="ctr"/>
            <a:r>
              <a:rPr lang="en-US" sz="2400" b="1" dirty="0">
                <a:latin typeface="Gill Sans MT" pitchFamily="34" charset="0"/>
              </a:rPr>
              <a:t>Barbara Jordan</a:t>
            </a:r>
            <a:br>
              <a:rPr lang="en-US" sz="2400" b="1" dirty="0">
                <a:latin typeface="Gill Sans MT" pitchFamily="34" charset="0"/>
              </a:rPr>
            </a:br>
            <a:r>
              <a:rPr lang="en-US" sz="2000" i="1" dirty="0">
                <a:latin typeface="Gill Sans MT" pitchFamily="34" charset="0"/>
              </a:rPr>
              <a:t>6</a:t>
            </a:r>
            <a:r>
              <a:rPr lang="en-US" sz="2000" i="1" baseline="30000" dirty="0">
                <a:latin typeface="Gill Sans MT" pitchFamily="34" charset="0"/>
              </a:rPr>
              <a:t>th</a:t>
            </a:r>
            <a:r>
              <a:rPr lang="en-US" sz="2000" i="1" dirty="0">
                <a:latin typeface="Gill Sans MT" pitchFamily="34" charset="0"/>
              </a:rPr>
              <a:t> Annual Lecturer</a:t>
            </a:r>
            <a:endParaRPr lang="en-US" sz="3200" i="1" dirty="0">
              <a:latin typeface="Adobe Caslon Pro" pitchFamily="18" charset="0"/>
            </a:endParaRPr>
          </a:p>
        </p:txBody>
      </p:sp>
      <p:pic>
        <p:nvPicPr>
          <p:cNvPr id="2050" name="Picture 2"/>
          <p:cNvPicPr>
            <a:picLocks noChangeAspect="1" noChangeArrowheads="1"/>
          </p:cNvPicPr>
          <p:nvPr/>
        </p:nvPicPr>
        <p:blipFill>
          <a:blip r:embed="rId4" cstate="print"/>
          <a:srcRect l="12281" t="5477" r="3509" b="1412"/>
          <a:stretch>
            <a:fillRect/>
          </a:stretch>
        </p:blipFill>
        <p:spPr bwMode="auto">
          <a:xfrm>
            <a:off x="4782671" y="1047750"/>
            <a:ext cx="3980329"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advTm="30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5800" y="1701046"/>
            <a:ext cx="4114800" cy="1785104"/>
          </a:xfrm>
          <a:prstGeom prst="rect">
            <a:avLst/>
          </a:prstGeom>
          <a:noFill/>
        </p:spPr>
        <p:txBody>
          <a:bodyPr wrap="square" rtlCol="0">
            <a:spAutoFit/>
          </a:bodyPr>
          <a:lstStyle/>
          <a:p>
            <a:r>
              <a:rPr lang="en-US" sz="2200" dirty="0">
                <a:latin typeface="Gill Sans MT" pitchFamily="34" charset="0"/>
              </a:rPr>
              <a:t>“Especially in the arts, you learn to bring out what is unique in you, to express yourself, your feelings, and to experience the incomparable high-octane lift of that.”</a:t>
            </a:r>
          </a:p>
        </p:txBody>
      </p:sp>
      <p:cxnSp>
        <p:nvCxnSpPr>
          <p:cNvPr id="4" name="Straight Connector 3"/>
          <p:cNvCxnSpPr/>
          <p:nvPr/>
        </p:nvCxnSpPr>
        <p:spPr>
          <a:xfrm>
            <a:off x="4495800" y="1352550"/>
            <a:ext cx="40386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562600" y="742950"/>
            <a:ext cx="1752600" cy="584775"/>
          </a:xfrm>
          <a:prstGeom prst="rect">
            <a:avLst/>
          </a:prstGeom>
          <a:noFill/>
        </p:spPr>
        <p:txBody>
          <a:bodyPr wrap="square" rtlCol="0">
            <a:spAutoFit/>
          </a:bodyPr>
          <a:lstStyle/>
          <a:p>
            <a:pPr algn="ctr"/>
            <a:r>
              <a:rPr lang="en-US" sz="3200" dirty="0">
                <a:latin typeface="Cambria" pitchFamily="18" charset="0"/>
              </a:rPr>
              <a:t>1994</a:t>
            </a:r>
          </a:p>
        </p:txBody>
      </p:sp>
      <p:pic>
        <p:nvPicPr>
          <p:cNvPr id="8" name="Picture 7" descr="1997.Simpson.JPG"/>
          <p:cNvPicPr>
            <a:picLocks noChangeAspect="1"/>
          </p:cNvPicPr>
          <p:nvPr/>
        </p:nvPicPr>
        <p:blipFill>
          <a:blip r:embed="rId3" cstate="print"/>
          <a:srcRect l="2083" t="11231" r="53323" b="3935"/>
          <a:stretch>
            <a:fillRect/>
          </a:stretch>
        </p:blipFill>
        <p:spPr>
          <a:xfrm>
            <a:off x="914400" y="285750"/>
            <a:ext cx="2286000" cy="34534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3"/>
          <p:cNvPicPr>
            <a:picLocks noChangeAspect="1" noChangeArrowheads="1"/>
          </p:cNvPicPr>
          <p:nvPr/>
        </p:nvPicPr>
        <p:blipFill>
          <a:blip r:embed="rId4" cstate="print"/>
          <a:srcRect/>
          <a:stretch>
            <a:fillRect/>
          </a:stretch>
        </p:blipFill>
        <p:spPr bwMode="auto">
          <a:xfrm>
            <a:off x="5410200" y="4095750"/>
            <a:ext cx="2209800" cy="668623"/>
          </a:xfrm>
          <a:prstGeom prst="rect">
            <a:avLst/>
          </a:prstGeom>
          <a:noFill/>
          <a:ln w="9525">
            <a:noFill/>
            <a:miter lim="800000"/>
            <a:headEnd/>
            <a:tailEnd/>
          </a:ln>
          <a:effectLst/>
        </p:spPr>
      </p:pic>
      <p:cxnSp>
        <p:nvCxnSpPr>
          <p:cNvPr id="11" name="Straight Connector 10"/>
          <p:cNvCxnSpPr/>
          <p:nvPr/>
        </p:nvCxnSpPr>
        <p:spPr>
          <a:xfrm>
            <a:off x="4495800" y="4019550"/>
            <a:ext cx="4038600" cy="0"/>
          </a:xfrm>
          <a:prstGeom prst="line">
            <a:avLst/>
          </a:prstGeom>
          <a:ln>
            <a:solidFill>
              <a:schemeClr val="tx1"/>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85800" y="3867150"/>
            <a:ext cx="2819400" cy="769441"/>
          </a:xfrm>
          <a:prstGeom prst="rect">
            <a:avLst/>
          </a:prstGeom>
          <a:noFill/>
        </p:spPr>
        <p:txBody>
          <a:bodyPr wrap="square" rtlCol="0">
            <a:spAutoFit/>
          </a:bodyPr>
          <a:lstStyle/>
          <a:p>
            <a:pPr algn="ctr"/>
            <a:r>
              <a:rPr lang="en-US" sz="2400" b="1" dirty="0">
                <a:latin typeface="Gill Sans MT" pitchFamily="34" charset="0"/>
              </a:rPr>
              <a:t>David McCullough</a:t>
            </a:r>
          </a:p>
          <a:p>
            <a:pPr algn="ctr"/>
            <a:r>
              <a:rPr lang="en-US" sz="2000" i="1" dirty="0">
                <a:latin typeface="Gill Sans MT" pitchFamily="34" charset="0"/>
              </a:rPr>
              <a:t>7</a:t>
            </a:r>
            <a:r>
              <a:rPr lang="en-US" sz="2000" i="1" baseline="30000" dirty="0">
                <a:latin typeface="Gill Sans MT" pitchFamily="34" charset="0"/>
              </a:rPr>
              <a:t>th</a:t>
            </a:r>
            <a:r>
              <a:rPr lang="en-US" sz="2000" i="1" dirty="0">
                <a:latin typeface="Gill Sans MT" pitchFamily="34" charset="0"/>
              </a:rPr>
              <a:t> Annual Lecturer</a:t>
            </a:r>
            <a:endParaRPr lang="en-US" sz="2000" i="1" dirty="0">
              <a:latin typeface="Adobe Caslon Pro" pitchFamily="18" charset="0"/>
            </a:endParaRPr>
          </a:p>
        </p:txBody>
      </p:sp>
    </p:spTree>
  </p:cSld>
  <p:clrMapOvr>
    <a:masterClrMapping/>
  </p:clrMapOvr>
  <p:transition spd="slow" advTm="30000">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3622</TotalTime>
  <Words>2047</Words>
  <Application>Microsoft Macintosh PowerPoint</Application>
  <PresentationFormat>On-screen Show (16:9)</PresentationFormat>
  <Paragraphs>167</Paragraphs>
  <Slides>33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Adobe Caslon Pro</vt:lpstr>
      <vt:lpstr>Arial</vt:lpstr>
      <vt:lpstr>Calibri</vt:lpstr>
      <vt:lpstr>Cambria</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Hovan</dc:creator>
  <cp:lastModifiedBy>Morgan Furnari</cp:lastModifiedBy>
  <cp:revision>380</cp:revision>
  <dcterms:created xsi:type="dcterms:W3CDTF">2011-03-29T00:47:01Z</dcterms:created>
  <dcterms:modified xsi:type="dcterms:W3CDTF">2020-06-17T03:49:05Z</dcterms:modified>
</cp:coreProperties>
</file>