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5"/>
    <p:sldMasterId id="2147483835" r:id="rId6"/>
    <p:sldMasterId id="2147483837" r:id="rId7"/>
    <p:sldMasterId id="2147483839" r:id="rId8"/>
    <p:sldMasterId id="2147483842" r:id="rId9"/>
    <p:sldMasterId id="2147483845" r:id="rId10"/>
  </p:sldMasterIdLst>
  <p:notesMasterIdLst>
    <p:notesMasterId r:id="rId39"/>
  </p:notesMasterIdLst>
  <p:sldIdLst>
    <p:sldId id="348" r:id="rId11"/>
    <p:sldId id="308" r:id="rId12"/>
    <p:sldId id="364" r:id="rId13"/>
    <p:sldId id="362" r:id="rId14"/>
    <p:sldId id="396" r:id="rId15"/>
    <p:sldId id="372" r:id="rId16"/>
    <p:sldId id="351" r:id="rId17"/>
    <p:sldId id="375" r:id="rId18"/>
    <p:sldId id="374" r:id="rId19"/>
    <p:sldId id="377" r:id="rId20"/>
    <p:sldId id="378" r:id="rId21"/>
    <p:sldId id="379" r:id="rId22"/>
    <p:sldId id="380" r:id="rId23"/>
    <p:sldId id="381" r:id="rId24"/>
    <p:sldId id="382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5" r:id="rId35"/>
    <p:sldId id="394" r:id="rId36"/>
    <p:sldId id="376" r:id="rId37"/>
    <p:sldId id="393" r:id="rId38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3FF"/>
    <a:srgbClr val="060078"/>
    <a:srgbClr val="C3C0FA"/>
    <a:srgbClr val="4C4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8FA57-8E35-BC5C-EC10-370A2BFE3219}" v="151" dt="2024-02-08T20:51:57.524"/>
    <p1510:client id="{166F5D05-B533-FB85-B468-3AA9D08A8825}" v="61" dt="2024-02-09T04:23:12.495"/>
    <p1510:client id="{302825A5-050E-6F18-8A80-AF91998218D4}" v="62" dt="2024-02-08T22:20:15.989"/>
    <p1510:client id="{36AAE5E1-E382-4C6C-91F4-9C2A8E61B358}" v="1" dt="2024-02-09T04:28:02.590"/>
    <p1510:client id="{572F72DC-069E-5FA1-8047-DF5324FFC0D1}" v="313" dt="2024-02-08T16:45:21.173"/>
    <p1510:client id="{A8B95AE6-C507-EC4D-B572-A95EFA947338}" v="247" dt="2024-02-08T22:33:16.884"/>
    <p1510:client id="{ECA39D07-65E3-4DC9-B084-123E4FF88928}" v="44" vWet="46" dt="2024-02-08T22:19:03.388"/>
    <p1510:client id="{F4894689-611F-A844-2259-6FAA465AA43B}" v="52" dt="2024-02-07T23:02:34.702"/>
    <p1510:client id="{F581366B-C2DD-AEB7-B291-FEDAFE4C8FF9}" v="4" dt="2024-02-08T21:27:14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0"/>
    <p:restoredTop sz="94681"/>
  </p:normalViewPr>
  <p:slideViewPr>
    <p:cSldViewPr snapToGrid="0">
      <p:cViewPr varScale="1">
        <p:scale>
          <a:sx n="91" d="100"/>
          <a:sy n="91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059E8-AA46-48E4-BCED-197E0EFFD094}" type="datetimeFigureOut">
              <a:t>2/9/24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6588"/>
            <a:ext cx="5564188" cy="3638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D071-43ED-466A-B12A-8FB2119D27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6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814193" y="3994916"/>
            <a:ext cx="914400" cy="137160"/>
          </a:xfrm>
          <a:prstGeom prst="rect">
            <a:avLst/>
          </a:prstGeom>
          <a:solidFill>
            <a:srgbClr val="63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193065"/>
                </a:solidFill>
              </a:rPr>
              <a:t> </a:t>
            </a:r>
          </a:p>
        </p:txBody>
      </p:sp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3657601" y="1993392"/>
            <a:ext cx="8106873" cy="1081560"/>
          </a:xfrm>
          <a:prstGeom prst="rect">
            <a:avLst/>
          </a:prstGeom>
        </p:spPr>
        <p:txBody>
          <a:bodyPr vert="horz"/>
          <a:lstStyle>
            <a:lvl1pPr algn="l"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Arial Bold 55</a:t>
            </a:r>
            <a:endParaRPr lang="en-US" sz="2700" cap="all">
              <a:solidFill>
                <a:srgbClr val="183A8B"/>
              </a:solidFill>
              <a:latin typeface="Trade Gothic Bold Condensed No. 20"/>
              <a:cs typeface="TradeGothic Bold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1" y="2882474"/>
            <a:ext cx="8106873" cy="94159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700" b="1" i="0" cap="all" baseline="0">
                <a:solidFill>
                  <a:srgbClr val="FFDD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Arial size 27 all cap, SUB HEAD STYLE (255.221.0)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4307563"/>
            <a:ext cx="8381045" cy="386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Arial Italic, Size 18, Author / Presenter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4363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1B2F-D2EE-C56A-9E3B-3AF48DCD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5B776-CCB2-CDFC-318F-DB6DEF432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CBC1E-D827-F976-C95F-F88E474A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B6D3A-4C0B-3F6C-6B0C-873DDB0B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A086A-9E6C-3B24-6C9A-A607319C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9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3E94-DA22-3167-1BEA-2148ABF0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07052-88A7-4F2B-8B46-5D0546B43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29BB6-14BE-8E5E-35A5-63BCCAB7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2C4B5-3000-63DD-BF36-9BCA0BE6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091FD-FE5B-75C2-36A0-3E9E4DF0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5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7851-E186-7B0D-3374-E845F035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AE190-3E28-6CFE-765B-2C3EAD77B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06CDC-0C33-CA47-FD10-CBD499A7F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B9792-E54C-8786-F85E-81FC1B06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3B165-AB78-7741-6DDA-259148F2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F6BA3-8446-A36B-1839-718A0B55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3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C693-15BD-EA41-F803-9D893681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2A051-E150-B777-8699-4E5E4A779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AE010-44F6-EE75-7BF3-415398134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E1A33-171F-5CF3-7BEF-194E84989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54443-0489-FDB4-5FCB-54F156071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BC6AD-FF6E-0891-3397-8D105687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97219-305A-C12C-DE35-D9628FAE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F0343-2593-2005-74B3-425B6E68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3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0EB4-CA5D-8C7E-1142-75C1AAEB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55BCD-DC80-E091-48AC-66C9BEDA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E5A98-787D-2F10-405C-50F01C42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AD266-4A6C-D2EF-991A-883DE82E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1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43BD7-66A5-1BC7-D95D-C67A48CE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334DC-A928-8270-7A8C-0B00DB18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D5BBA-0C08-9EBD-EBA9-C4BCE32C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7869-E9C3-D97B-008B-87D0EE5C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8CEAC-A307-A172-BA15-85612E2A1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B1A19-41B8-F0C4-B934-F95D33C06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3E225-C238-FDC3-60A6-000722BA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2CDF1-A635-4468-4318-B77AC83A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47DC0-68A9-D1D2-0B3B-D16361AA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12A8-DA01-4E3A-5451-185595C41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379D2-8456-CDF6-D168-47FF2AA94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55391-7373-CF73-7FD6-D77343726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52B6D-24C0-85B4-3962-34F301A8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1437B-7CB6-8AA4-80BD-8F359F02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914BB-7A97-7DF8-C01C-9D985E82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F053-1ACE-DE73-DAA5-B1BAD547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675A9-21B4-0BEA-E184-408B4AF1A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776E4-1C3A-BEBB-E738-7B30B57C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85DDF-1BE5-6F5C-CA18-5F3013EA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3769B-1575-F1E4-23E7-E1D7387B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20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53B47-8243-780A-2BED-BD076DFEB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722E4-3916-AD7B-043F-48462B185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61099-D909-9715-2F79-E7AC9EF3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142A-9B58-1365-0B27-7CFC8A33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F204F-01F4-9EF5-CDB3-D040E51F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9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8275" y="1485703"/>
            <a:ext cx="914400" cy="137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1085088" y="576072"/>
            <a:ext cx="8922512" cy="1081560"/>
          </a:xfrm>
          <a:prstGeom prst="rect">
            <a:avLst/>
          </a:prstGeom>
        </p:spPr>
        <p:txBody>
          <a:bodyPr vert="horz"/>
          <a:lstStyle>
            <a:lvl1pPr algn="l">
              <a:defRPr sz="4300" b="1" i="0" baseline="0">
                <a:solidFill>
                  <a:srgbClr val="00ADC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Arial Bold, 43 (0.173.206)</a:t>
            </a:r>
            <a:endParaRPr lang="en-US" sz="2700" cap="all">
              <a:solidFill>
                <a:srgbClr val="183A8B"/>
              </a:solidFill>
              <a:latin typeface="Trade Gothic Bold Condensed No. 20"/>
              <a:cs typeface="TradeGothic Bold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851" y="3060683"/>
            <a:ext cx="8921749" cy="3160730"/>
          </a:xfrm>
          <a:prstGeom prst="rect">
            <a:avLst/>
          </a:prstGeom>
        </p:spPr>
        <p:txBody>
          <a:bodyPr vert="horz"/>
          <a:lstStyle>
            <a:lvl1pPr marL="164592" indent="-256032">
              <a:spcBef>
                <a:spcPts val="1800"/>
              </a:spcBef>
              <a:buClr>
                <a:srgbClr val="00ADCE"/>
              </a:buClr>
              <a:buSzPct val="130000"/>
              <a:defRPr sz="1800" baseline="0">
                <a:latin typeface="Arial"/>
                <a:cs typeface="Arial"/>
              </a:defRPr>
            </a:lvl1pPr>
            <a:lvl2pPr marL="457200" indent="-182880">
              <a:spcBef>
                <a:spcPts val="500"/>
              </a:spcBef>
              <a:defRPr sz="14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Arial Regular Size 18</a:t>
            </a:r>
          </a:p>
          <a:p>
            <a:pPr lvl="1"/>
            <a:r>
              <a:rPr lang="en-US"/>
              <a:t>Arial Regular Size 14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085851" y="1925639"/>
            <a:ext cx="8921749" cy="1057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rgbClr val="183A8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Arial Bold Size 18. Click to edit Master text styles.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,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etur</a:t>
            </a:r>
            <a:r>
              <a:rPr lang="en-US"/>
              <a:t> </a:t>
            </a:r>
            <a:r>
              <a:rPr lang="en-US" err="1"/>
              <a:t>adipisicing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temp. (24.58.139)</a:t>
            </a:r>
          </a:p>
        </p:txBody>
      </p:sp>
    </p:spTree>
    <p:extLst>
      <p:ext uri="{BB962C8B-B14F-4D97-AF65-F5344CB8AC3E}">
        <p14:creationId xmlns:p14="http://schemas.microsoft.com/office/powerpoint/2010/main" val="3829778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30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814193" y="3994916"/>
            <a:ext cx="914400" cy="137160"/>
          </a:xfrm>
          <a:prstGeom prst="rect">
            <a:avLst/>
          </a:prstGeom>
          <a:solidFill>
            <a:srgbClr val="0C2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3657601" y="1993392"/>
            <a:ext cx="8106873" cy="1081560"/>
          </a:xfrm>
          <a:prstGeom prst="rect">
            <a:avLst/>
          </a:prstGeom>
        </p:spPr>
        <p:txBody>
          <a:bodyPr vert="horz"/>
          <a:lstStyle>
            <a:lvl1pPr algn="l"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Arial Bold 55</a:t>
            </a:r>
            <a:endParaRPr lang="en-US" sz="2700" cap="all">
              <a:solidFill>
                <a:srgbClr val="183A8B"/>
              </a:solidFill>
              <a:latin typeface="Trade Gothic Bold Condensed No. 20"/>
              <a:cs typeface="TradeGothic Bold"/>
            </a:endParaRPr>
          </a:p>
        </p:txBody>
      </p:sp>
      <p:sp>
        <p:nvSpPr>
          <p:cNvPr id="10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1" y="2882474"/>
            <a:ext cx="8106873" cy="94159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700" b="1" i="0" cap="all" baseline="0">
                <a:solidFill>
                  <a:srgbClr val="FFDD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Arial size 27 all cap, SUB HEAD STYLE (255.221.0)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4307563"/>
            <a:ext cx="8381045" cy="386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Arial Italic, Size 18, Author / Presenter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2348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1085088" y="576072"/>
            <a:ext cx="8922512" cy="1081560"/>
          </a:xfrm>
          <a:prstGeom prst="rect">
            <a:avLst/>
          </a:prstGeom>
        </p:spPr>
        <p:txBody>
          <a:bodyPr vert="horz"/>
          <a:lstStyle>
            <a:lvl1pPr algn="l">
              <a:defRPr sz="43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Arial Bold, 43</a:t>
            </a:r>
            <a:endParaRPr lang="en-US" sz="2700" cap="all">
              <a:solidFill>
                <a:srgbClr val="183A8B"/>
              </a:solidFill>
              <a:latin typeface="Trade Gothic Bold Condensed No. 20"/>
              <a:cs typeface="TradeGothic Bold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851" y="3060683"/>
            <a:ext cx="8921749" cy="3160730"/>
          </a:xfrm>
          <a:prstGeom prst="rect">
            <a:avLst/>
          </a:prstGeom>
        </p:spPr>
        <p:txBody>
          <a:bodyPr vert="horz"/>
          <a:lstStyle>
            <a:lvl1pPr marL="164592" indent="-256032">
              <a:spcBef>
                <a:spcPts val="1800"/>
              </a:spcBef>
              <a:buClr>
                <a:srgbClr val="FFDD00"/>
              </a:buClr>
              <a:buSzPct val="130000"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182880">
              <a:spcBef>
                <a:spcPts val="500"/>
              </a:spcBef>
              <a:defRPr sz="1400">
                <a:solidFill>
                  <a:schemeClr val="bg1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Arial Regular Size 18</a:t>
            </a:r>
          </a:p>
          <a:p>
            <a:pPr lvl="1"/>
            <a:r>
              <a:rPr lang="en-US"/>
              <a:t>Arial Regular Size 14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085851" y="1925639"/>
            <a:ext cx="8921749" cy="1057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rgbClr val="FFDD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Arial Bold Size 18. Click to edit Master text styles.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,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etur</a:t>
            </a:r>
            <a:r>
              <a:rPr lang="en-US"/>
              <a:t> </a:t>
            </a:r>
            <a:r>
              <a:rPr lang="en-US" err="1"/>
              <a:t>adipisicing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temp. (225.221.0)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38275" y="1485703"/>
            <a:ext cx="914400" cy="137160"/>
          </a:xfrm>
          <a:prstGeom prst="rect">
            <a:avLst/>
          </a:prstGeom>
          <a:solidFill>
            <a:srgbClr val="63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19306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04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1085088" y="576072"/>
            <a:ext cx="8922512" cy="1081560"/>
          </a:xfrm>
          <a:prstGeom prst="rect">
            <a:avLst/>
          </a:prstGeom>
        </p:spPr>
        <p:txBody>
          <a:bodyPr vert="horz"/>
          <a:lstStyle>
            <a:lvl1pPr algn="l">
              <a:defRPr sz="43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Arial Bold, 43</a:t>
            </a:r>
            <a:endParaRPr lang="en-US" sz="2700" cap="all">
              <a:solidFill>
                <a:srgbClr val="183A8B"/>
              </a:solidFill>
              <a:latin typeface="Trade Gothic Bold Condensed No. 20"/>
              <a:cs typeface="TradeGothic Bold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85851" y="3060683"/>
            <a:ext cx="8921749" cy="3160730"/>
          </a:xfrm>
          <a:prstGeom prst="rect">
            <a:avLst/>
          </a:prstGeom>
        </p:spPr>
        <p:txBody>
          <a:bodyPr vert="horz"/>
          <a:lstStyle>
            <a:lvl1pPr marL="164592" indent="-256032">
              <a:spcBef>
                <a:spcPts val="1800"/>
              </a:spcBef>
              <a:buClr>
                <a:srgbClr val="FFDD00"/>
              </a:buClr>
              <a:buSzPct val="130000"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182880">
              <a:spcBef>
                <a:spcPts val="500"/>
              </a:spcBef>
              <a:defRPr sz="1400">
                <a:solidFill>
                  <a:schemeClr val="bg1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Arial Regular Size 18</a:t>
            </a:r>
          </a:p>
          <a:p>
            <a:pPr lvl="1"/>
            <a:r>
              <a:rPr lang="en-US"/>
              <a:t>Arial Regular Size 14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085851" y="1925639"/>
            <a:ext cx="8921749" cy="1057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rgbClr val="FFDD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Arial Bold Size 18. Click to edit Master text styles.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,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etur</a:t>
            </a:r>
            <a:r>
              <a:rPr lang="en-US"/>
              <a:t> </a:t>
            </a:r>
            <a:r>
              <a:rPr lang="en-US" err="1"/>
              <a:t>adipisicing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temp. (225.221.0)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38275" y="1485703"/>
            <a:ext cx="914400" cy="137160"/>
          </a:xfrm>
          <a:prstGeom prst="rect">
            <a:avLst/>
          </a:prstGeom>
          <a:solidFill>
            <a:srgbClr val="0C2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72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20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1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9FC8-34C4-AB56-2B4E-BD1CA530D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F64A0-524C-2BE6-8AEC-D932D9995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1C920-13BC-E148-527D-E767601D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5E1F1-A37F-A53A-2195-BAC646C94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56353-FC88-0073-5CAD-0B9E09F2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7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347474"/>
            <a:ext cx="12192001" cy="6163054"/>
          </a:xfrm>
          <a:prstGeom prst="rect">
            <a:avLst/>
          </a:prstGeom>
          <a:solidFill>
            <a:srgbClr val="B20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183A8B"/>
                </a:solidFill>
              </a:rPr>
              <a:t> </a:t>
            </a:r>
          </a:p>
        </p:txBody>
      </p:sp>
      <p:pic>
        <p:nvPicPr>
          <p:cNvPr id="9" name="Picture 8" descr="AFTA-star-red-2.png"/>
          <p:cNvPicPr>
            <a:picLocks noChangeAspect="1"/>
          </p:cNvPicPr>
          <p:nvPr userDrawn="1"/>
        </p:nvPicPr>
        <p:blipFill rotWithShape="1"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0" t="1958" r="-12323" b="10962"/>
          <a:stretch/>
        </p:blipFill>
        <p:spPr>
          <a:xfrm>
            <a:off x="-1" y="347472"/>
            <a:ext cx="9412224" cy="61630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129344" y="2100430"/>
            <a:ext cx="0" cy="1599166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" y="274147"/>
            <a:ext cx="1219200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" y="6585238"/>
            <a:ext cx="1219200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FTA-LOGO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5" y="2100430"/>
            <a:ext cx="179222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510528"/>
            <a:ext cx="3060191" cy="347473"/>
          </a:xfrm>
          <a:prstGeom prst="rect">
            <a:avLst/>
          </a:prstGeom>
          <a:solidFill>
            <a:srgbClr val="00AD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ADC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84888" y="6510528"/>
            <a:ext cx="3060192" cy="347473"/>
          </a:xfrm>
          <a:prstGeom prst="rect">
            <a:avLst/>
          </a:prstGeom>
          <a:solidFill>
            <a:srgbClr val="BF22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69776" y="6510528"/>
            <a:ext cx="6022224" cy="347473"/>
          </a:xfrm>
          <a:prstGeom prst="rect">
            <a:avLst/>
          </a:prstGeom>
          <a:solidFill>
            <a:srgbClr val="183A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pic>
        <p:nvPicPr>
          <p:cNvPr id="10" name="Picture 9" descr="AFTA-LOGO-Smal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28" y="5441043"/>
            <a:ext cx="991616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2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347474"/>
            <a:ext cx="12192001" cy="6163054"/>
          </a:xfrm>
          <a:prstGeom prst="rect">
            <a:avLst/>
          </a:prstGeom>
          <a:solidFill>
            <a:srgbClr val="183A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183A8B"/>
                </a:solidFill>
              </a:rPr>
              <a:t>  </a:t>
            </a:r>
          </a:p>
        </p:txBody>
      </p:sp>
      <p:pic>
        <p:nvPicPr>
          <p:cNvPr id="9" name="Picture 8" descr="AFTA-star-blue-2.png"/>
          <p:cNvPicPr preferRelativeResize="0">
            <a:picLocks/>
          </p:cNvPicPr>
          <p:nvPr userDrawn="1"/>
        </p:nvPicPr>
        <p:blipFill rotWithShape="1"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1849" r="-12442" b="10845"/>
          <a:stretch/>
        </p:blipFill>
        <p:spPr>
          <a:xfrm>
            <a:off x="0" y="347472"/>
            <a:ext cx="9414459" cy="61630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129344" y="2100430"/>
            <a:ext cx="0" cy="1599166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" y="274147"/>
            <a:ext cx="1219200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" y="6585238"/>
            <a:ext cx="1219200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FTA-LOGO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5" y="2100430"/>
            <a:ext cx="179222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B20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183A8B"/>
                </a:solidFill>
              </a:rPr>
              <a:t> </a:t>
            </a:r>
          </a:p>
        </p:txBody>
      </p:sp>
      <p:pic>
        <p:nvPicPr>
          <p:cNvPr id="14" name="Picture 13" descr="AFTA-LOGO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41" y="5437995"/>
            <a:ext cx="993404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6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83A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183A8B"/>
                </a:solidFill>
              </a:rPr>
              <a:t>  </a:t>
            </a:r>
          </a:p>
        </p:txBody>
      </p:sp>
      <p:pic>
        <p:nvPicPr>
          <p:cNvPr id="6" name="Picture 5" descr="AFTA-LOGO-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41" y="5437995"/>
            <a:ext cx="993404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6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57" r:id="rId3"/>
    <p:sldLayoutId id="214748385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E965E-01ED-A3EE-E177-5808B8D3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BD838-B754-A214-2766-BDEF5C5BA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EDB3-A0F7-CAFB-E9C1-0F2F38F19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2/9/24</a:t>
            </a:fld>
            <a:endParaRPr lang="en-US" spc="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F9523-122A-0A06-3684-EBC3DA57D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A89FF-3217-5CAC-2E2B-783701EA2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99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www.appropriations.senate.gov%2Ffy-2024-congressionally-directed-spending&amp;data=05%7C02%7Cmfurnari%40artsusa.org%7C13089c7753744d94b40608dc27752e71%7Cc302fb9e9c3449dda251e374ae12ae25%7C0%7C0%7C638428631572650639%7CUnknown%7CTWFpbGZsb3d8eyJWIjoiMC4wLjAwMDAiLCJQIjoiV2luMzIiLCJBTiI6Ik1haWwiLCJXVCI6Mn0%3D%7C0%7C%7C%7C&amp;sdata=KlKxcT%2B4Ycr4pihkHhlKfKP9KB%2FfC8olsAxHqXwDx7w%3D&amp;reserved=0" TargetMode="External"/><Relationship Id="rId2" Type="http://schemas.openxmlformats.org/officeDocument/2006/relationships/hyperlink" Target="http://www.appropriations.senate.gov/imo/media/doc/FY2024%20Appropriations%20Requests%20General%20Guidance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appropriations.senate.gov/fy-2024-congressionally-directed-spendi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rtsactionfund.org/earmark-webinar-2024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Otarpley@artsusa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rtsactionfund.org/earmark-webinar-2024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Otarpley@artsusa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15" y="532011"/>
            <a:ext cx="11536970" cy="2976606"/>
          </a:xfrm>
        </p:spPr>
        <p:txBody>
          <a:bodyPr anchor="b">
            <a:noAutofit/>
          </a:bodyPr>
          <a:lstStyle/>
          <a:p>
            <a:pPr>
              <a:lnSpc>
                <a:spcPts val="7220"/>
              </a:lnSpc>
              <a:spcBef>
                <a:spcPts val="0"/>
              </a:spcBef>
            </a:pPr>
            <a:r>
              <a:rPr lang="en-US" sz="6600" b="1">
                <a:latin typeface="Century Gothic"/>
              </a:rPr>
              <a:t>2024 Congressional  </a:t>
            </a:r>
            <a:br>
              <a:rPr lang="en-US" sz="6600" b="1">
                <a:latin typeface="Century Gothic"/>
              </a:rPr>
            </a:br>
            <a:r>
              <a:rPr lang="en-US" sz="6600" b="1">
                <a:latin typeface="Century Gothic"/>
              </a:rPr>
              <a:t>“Earmarks” Webinar </a:t>
            </a:r>
            <a:r>
              <a:rPr lang="en-US" sz="1500" b="1">
                <a:latin typeface="Century Gothic"/>
              </a:rPr>
              <a:t>  </a:t>
            </a:r>
            <a:br>
              <a:rPr lang="en-US" sz="4800" b="1">
                <a:latin typeface="Century Gothic"/>
              </a:rPr>
            </a:br>
            <a:r>
              <a:rPr lang="en-US" sz="3200" i="1">
                <a:latin typeface="Century Gothic"/>
              </a:rPr>
              <a:t>(Congressionally Directed Spending)</a:t>
            </a:r>
            <a:endParaRPr lang="en-US" sz="5400" i="1"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7624" y="5199355"/>
            <a:ext cx="6627126" cy="837769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entury Gothic"/>
              </a:rPr>
              <a:t>February 9, 2024</a:t>
            </a:r>
          </a:p>
          <a:p>
            <a:r>
              <a:rPr lang="en-US">
                <a:latin typeface="Century Gothic"/>
              </a:rPr>
              <a:t>3:00 PM ET</a:t>
            </a: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63B60CE0-773A-5DAC-7623-70BEFF7CD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4" t="39682" r="24776" b="13068"/>
          <a:stretch/>
        </p:blipFill>
        <p:spPr>
          <a:xfrm>
            <a:off x="9261210" y="5349256"/>
            <a:ext cx="2882193" cy="13551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D16822-DEC9-954E-0B90-AB1B9C991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47" y="4985116"/>
            <a:ext cx="1341610" cy="15709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D62381-531E-EEF3-5D53-FDF0845A86FA}"/>
              </a:ext>
            </a:extLst>
          </p:cNvPr>
          <p:cNvCxnSpPr/>
          <p:nvPr/>
        </p:nvCxnSpPr>
        <p:spPr>
          <a:xfrm flipV="1">
            <a:off x="2917065" y="3984990"/>
            <a:ext cx="6348244" cy="857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B8D4413-E6DC-582B-EFF4-C7E4D7A7BD48}"/>
              </a:ext>
            </a:extLst>
          </p:cNvPr>
          <p:cNvSpPr txBox="1">
            <a:spLocks/>
          </p:cNvSpPr>
          <p:nvPr/>
        </p:nvSpPr>
        <p:spPr>
          <a:xfrm>
            <a:off x="984167" y="4289369"/>
            <a:ext cx="10512552" cy="6694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FFFF"/>
                </a:solidFill>
                <a:latin typeface="Century Gothic"/>
              </a:rPr>
              <a:t>Americans for the Arts</a:t>
            </a:r>
            <a:r>
              <a:rPr lang="en-US" sz="3200">
                <a:latin typeface="Century Gothic"/>
              </a:rPr>
              <a:t> &amp; Arts Action Fund</a:t>
            </a:r>
            <a:endParaRPr lang="en-US" sz="3200">
              <a:latin typeface="Century Gothic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40EDD-BFBE-4B5C-7E0F-ABD9A24C1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989CA4AB-CDA4-858A-12A4-AAC5B2811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3B33B5B-8142-4814-E665-6357FF219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67113FD-6C63-DB12-D6E4-104C5EEF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463" y="2155390"/>
            <a:ext cx="10681251" cy="2609942"/>
          </a:xfrm>
        </p:spPr>
        <p:txBody>
          <a:bodyPr>
            <a:normAutofit/>
          </a:bodyPr>
          <a:lstStyle/>
          <a:p>
            <a:pPr algn="ctr">
              <a:lnSpc>
                <a:spcPts val="6960"/>
              </a:lnSpc>
            </a:pPr>
            <a:r>
              <a:rPr lang="en-US" sz="4800">
                <a:latin typeface="Century Gothic"/>
                <a:ea typeface="Nirmala UI" panose="020B0502040204020203" pitchFamily="34" charset="0"/>
                <a:cs typeface="Nirmala UI"/>
              </a:rPr>
              <a:t>Congressionally Directed Spending and Community Project Funding</a:t>
            </a:r>
            <a:endParaRPr lang="en-US" sz="4800" i="1">
              <a:latin typeface="Century Gothic"/>
              <a:ea typeface="+mn-ea"/>
              <a:cs typeface="Nirmala U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833D26-78E6-0B95-45E6-A713BE72C003}"/>
              </a:ext>
            </a:extLst>
          </p:cNvPr>
          <p:cNvCxnSpPr>
            <a:cxnSpLocks/>
          </p:cNvCxnSpPr>
          <p:nvPr/>
        </p:nvCxnSpPr>
        <p:spPr>
          <a:xfrm>
            <a:off x="1367722" y="1853657"/>
            <a:ext cx="9298182" cy="2208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30AC4C-6F8E-E29F-0FE3-3474F4C128B2}"/>
              </a:ext>
            </a:extLst>
          </p:cNvPr>
          <p:cNvSpPr txBox="1"/>
          <p:nvPr/>
        </p:nvSpPr>
        <p:spPr>
          <a:xfrm>
            <a:off x="2461026" y="4856115"/>
            <a:ext cx="756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entury Gothic" panose="020B0502020202020204" pitchFamily="34" charset="0"/>
              </a:rPr>
              <a:t>Presented by Bill Harper and Roberta Downing</a:t>
            </a:r>
          </a:p>
          <a:p>
            <a:pPr algn="ctr"/>
            <a:r>
              <a:rPr lang="en-US" sz="2400">
                <a:latin typeface="Century Gothic" panose="020B0502020202020204" pitchFamily="34" charset="0"/>
              </a:rPr>
              <a:t>Harper Downing LLC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D8DF881-6FB7-CAF7-BBFD-22B3A38FF956}"/>
              </a:ext>
            </a:extLst>
          </p:cNvPr>
          <p:cNvSpPr txBox="1">
            <a:spLocks/>
          </p:cNvSpPr>
          <p:nvPr/>
        </p:nvSpPr>
        <p:spPr>
          <a:xfrm>
            <a:off x="482474" y="961986"/>
            <a:ext cx="10976101" cy="754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i="1">
                <a:latin typeface="Century Gothic"/>
                <a:ea typeface="Nirmala UI" panose="020B0502040204020203" pitchFamily="34" charset="0"/>
                <a:cs typeface="Nirmala UI"/>
              </a:rPr>
              <a:t>Engaging with Congress in </a:t>
            </a:r>
            <a:r>
              <a:rPr lang="en-US" sz="4000" i="1">
                <a:solidFill>
                  <a:srgbClr val="FFFF00"/>
                </a:solidFill>
                <a:latin typeface="Century Gothic"/>
                <a:ea typeface="Nirmala UI" panose="020B0502040204020203" pitchFamily="34" charset="0"/>
                <a:cs typeface="Nirmala UI"/>
              </a:rPr>
              <a:t>Fiscal Year 2025</a:t>
            </a:r>
          </a:p>
        </p:txBody>
      </p:sp>
    </p:spTree>
    <p:extLst>
      <p:ext uri="{BB962C8B-B14F-4D97-AF65-F5344CB8AC3E}">
        <p14:creationId xmlns:p14="http://schemas.microsoft.com/office/powerpoint/2010/main" val="266533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A0487-C6F9-DDC0-9B9C-24429193E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92E0393-DD4A-80B0-99BD-71BAA8367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230" y="2040223"/>
            <a:ext cx="10768134" cy="32448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>
                <a:solidFill>
                  <a:srgbClr val="FFFF00"/>
                </a:solidFill>
                <a:latin typeface="Nirmala UI"/>
                <a:ea typeface="Nirmala UI" panose="020B0502040204020203" pitchFamily="34" charset="0"/>
                <a:cs typeface="Nirmala UI"/>
              </a:rPr>
              <a:t>Senate:</a:t>
            </a:r>
            <a:r>
              <a:rPr lang="en-US" sz="3600" b="1">
                <a:latin typeface="Nirmala UI"/>
                <a:ea typeface="Nirmala UI" panose="020B0502040204020203" pitchFamily="34" charset="0"/>
                <a:cs typeface="Nirmala UI"/>
              </a:rPr>
              <a:t> </a:t>
            </a:r>
            <a:r>
              <a:rPr lang="en-US" sz="3600">
                <a:latin typeface="Nirmala UI"/>
                <a:ea typeface="Nirmala UI" panose="020B0502040204020203" pitchFamily="34" charset="0"/>
                <a:cs typeface="Nirmala UI"/>
              </a:rPr>
              <a:t>Congressionally Directed Spending </a:t>
            </a:r>
            <a:r>
              <a:rPr lang="en-US" sz="3600">
                <a:solidFill>
                  <a:srgbClr val="FFFF00"/>
                </a:solidFill>
                <a:latin typeface="Nirmala UI"/>
                <a:ea typeface="Nirmala UI" panose="020B0502040204020203" pitchFamily="34" charset="0"/>
                <a:cs typeface="Nirmala UI"/>
              </a:rPr>
              <a:t>(CDS)</a:t>
            </a:r>
            <a:endParaRPr lang="en-US" sz="3600" b="1">
              <a:solidFill>
                <a:srgbClr val="FFFF00"/>
              </a:solidFill>
              <a:latin typeface="Nirmala UI"/>
              <a:ea typeface="Nirmala UI" panose="020B0502040204020203" pitchFamily="34" charset="0"/>
              <a:cs typeface="Nirmala U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>
                <a:solidFill>
                  <a:srgbClr val="FFFF00"/>
                </a:solidFill>
                <a:latin typeface="Nirmala UI"/>
                <a:ea typeface="Nirmala UI" panose="020B0502040204020203" pitchFamily="34" charset="0"/>
                <a:cs typeface="Nirmala UI"/>
              </a:rPr>
              <a:t>House:</a:t>
            </a:r>
            <a:r>
              <a:rPr lang="en-US" sz="3600" b="1">
                <a:latin typeface="Nirmala UI"/>
                <a:ea typeface="Nirmala UI" panose="020B0502040204020203" pitchFamily="34" charset="0"/>
                <a:cs typeface="Nirmala UI"/>
              </a:rPr>
              <a:t> </a:t>
            </a:r>
            <a:r>
              <a:rPr lang="en-US" sz="3600">
                <a:latin typeface="Nirmala UI"/>
                <a:ea typeface="Nirmala UI" panose="020B0502040204020203" pitchFamily="34" charset="0"/>
                <a:cs typeface="Nirmala UI"/>
              </a:rPr>
              <a:t>Community Project Funding </a:t>
            </a:r>
            <a:r>
              <a:rPr lang="en-US" sz="3600">
                <a:solidFill>
                  <a:srgbClr val="FFFF00"/>
                </a:solidFill>
                <a:latin typeface="Nirmala UI"/>
                <a:ea typeface="Nirmala UI" panose="020B0502040204020203" pitchFamily="34" charset="0"/>
                <a:cs typeface="Nirmala UI"/>
              </a:rPr>
              <a:t>(CPF)</a:t>
            </a:r>
            <a:endParaRPr lang="en-US" sz="3200">
              <a:solidFill>
                <a:srgbClr val="FFFF00"/>
              </a:solidFill>
              <a:latin typeface="Nirmala UI"/>
              <a:ea typeface="Nirmala UI" panose="020B0502040204020203" pitchFamily="34" charset="0"/>
              <a:cs typeface="Nirmala UI"/>
            </a:endParaRP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01EB1DF2-E9A4-7191-EE92-A2F48C25A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3561561-E7F5-1ED9-672E-F62F63083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D66967-0D4E-F002-6AF4-B7582485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i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Congressional earmarks are…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0789A3-084B-C957-B0A6-9E30D13B0D2C}"/>
              </a:ext>
            </a:extLst>
          </p:cNvPr>
          <p:cNvCxnSpPr/>
          <p:nvPr/>
        </p:nvCxnSpPr>
        <p:spPr>
          <a:xfrm flipV="1">
            <a:off x="851902" y="139703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5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2E8C4-CD13-D206-4DEC-6FD0FBE39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A61BD35-9D3B-73AE-1C7F-62B68C57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155"/>
            <a:ext cx="10768134" cy="384123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 “Congressional earmark” is defined as “a provision or report language included primarily at the request of a Member, Delegate, Resident Commissioner, or Senator providing, authorizing or recommending a specific amount of discretionary budget authority, credit authority, or other spending authority for a contract, loan, loan guarantee, grant, loan authority, or other expenditure </a:t>
            </a:r>
            <a:r>
              <a:rPr lang="en-US" sz="3600" u="sng"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with or to an entity, or targeted to a specific State, locality or Congressional district, other than through a statutory or administrative formula driven or competitive award process</a:t>
            </a:r>
            <a:r>
              <a:rPr lang="en-US" sz="3600"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.”</a:t>
            </a:r>
            <a:endParaRPr lang="en-US" sz="32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F166317C-80D9-756A-52DA-117816F12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14B2CD9-629A-5B02-F25B-788862AE4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E52942-E70A-4C98-BEA7-43BC6C62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63" y="29199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Century Gothic"/>
                <a:ea typeface="Nirmala UI" panose="020B0502040204020203" pitchFamily="34" charset="0"/>
                <a:cs typeface="Nirmala UI"/>
              </a:rPr>
              <a:t>The House Appropriations Committee uses the definition of “</a:t>
            </a:r>
            <a:r>
              <a:rPr lang="en-US" sz="3600" i="1" dirty="0">
                <a:solidFill>
                  <a:srgbClr val="FFFF00"/>
                </a:solidFill>
                <a:latin typeface="Century Gothic"/>
                <a:ea typeface="Nirmala UI" panose="020B0502040204020203" pitchFamily="34" charset="0"/>
                <a:cs typeface="Nirmala UI"/>
              </a:rPr>
              <a:t>Earmark</a:t>
            </a:r>
            <a:r>
              <a:rPr lang="en-US" sz="3600" i="1" dirty="0">
                <a:latin typeface="Century Gothic"/>
                <a:ea typeface="Nirmala UI" panose="020B0502040204020203" pitchFamily="34" charset="0"/>
                <a:cs typeface="Nirmala UI"/>
              </a:rPr>
              <a:t>” found in House rule XXI: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8C0906-9AAF-C5E2-83BF-484CA333BCB1}"/>
              </a:ext>
            </a:extLst>
          </p:cNvPr>
          <p:cNvCxnSpPr/>
          <p:nvPr/>
        </p:nvCxnSpPr>
        <p:spPr>
          <a:xfrm flipV="1">
            <a:off x="838200" y="1657709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4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0BACE-FF3F-2F2A-E998-978062C2D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BD9821-E28B-669C-1853-25E32919C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02" y="1694315"/>
            <a:ext cx="10768134" cy="384123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>
                <a:latin typeface="Nirmala UI"/>
                <a:ea typeface="Nirmala UI" panose="020B0502040204020203" pitchFamily="34" charset="0"/>
                <a:cs typeface="Nirmala UI"/>
              </a:rPr>
              <a:t>In 2011, congressional “earmarks” were </a:t>
            </a:r>
            <a:r>
              <a:rPr lang="en-US" sz="3600" u="sng">
                <a:latin typeface="Nirmala UI"/>
                <a:ea typeface="Nirmala UI" panose="020B0502040204020203" pitchFamily="34" charset="0"/>
                <a:cs typeface="Nirmala UI"/>
              </a:rPr>
              <a:t>banned</a:t>
            </a:r>
            <a:r>
              <a:rPr lang="en-US" sz="3600">
                <a:latin typeface="Nirmala UI"/>
                <a:ea typeface="Nirmala UI" panose="020B0502040204020203" pitchFamily="34" charset="0"/>
                <a:cs typeface="Nirmala UI"/>
              </a:rPr>
              <a:t>.</a:t>
            </a:r>
          </a:p>
          <a:p>
            <a:endParaRPr lang="en-US" sz="320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en-US" sz="3600">
                <a:latin typeface="Nirmala UI"/>
                <a:ea typeface="Nirmala UI" panose="020B0502040204020203" pitchFamily="34" charset="0"/>
                <a:cs typeface="Nirmala UI"/>
              </a:rPr>
              <a:t>In 2021, Congress reinstated “earmarks”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>
                <a:latin typeface="Nirmala UI"/>
                <a:ea typeface="Nirmala UI" panose="020B0502040204020203" pitchFamily="34" charset="0"/>
                <a:cs typeface="Nirmala UI"/>
              </a:rPr>
              <a:t>Non-profit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>
                <a:latin typeface="Nirmala UI"/>
                <a:ea typeface="Nirmala UI" panose="020B0502040204020203" pitchFamily="34" charset="0"/>
                <a:cs typeface="Nirmala UI"/>
              </a:rPr>
              <a:t>Units of local, state, tribal governments </a:t>
            </a:r>
            <a:endParaRPr lang="en-US" sz="3600">
              <a:latin typeface="Nirmala UI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US" sz="360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en-US" sz="3600">
                <a:latin typeface="Nirmala UI"/>
                <a:ea typeface="Nirmala UI" panose="020B0502040204020203" pitchFamily="34" charset="0"/>
                <a:cs typeface="Nirmala UI"/>
              </a:rPr>
              <a:t>Earmarks to “for-profit” entities are </a:t>
            </a:r>
            <a:r>
              <a:rPr lang="en-US" sz="3600" u="sng">
                <a:latin typeface="Nirmala UI"/>
                <a:ea typeface="Nirmala UI" panose="020B0502040204020203" pitchFamily="34" charset="0"/>
                <a:cs typeface="Nirmala UI"/>
              </a:rPr>
              <a:t>banned</a:t>
            </a:r>
            <a:r>
              <a:rPr lang="en-US" sz="3600">
                <a:latin typeface="Nirmala UI"/>
                <a:ea typeface="Nirmala UI" panose="020B0502040204020203" pitchFamily="34" charset="0"/>
                <a:cs typeface="Nirmala UI"/>
              </a:rPr>
              <a:t>.</a:t>
            </a:r>
          </a:p>
          <a:p>
            <a:endParaRPr lang="en-US" sz="320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>
                <a:latin typeface="Nirmala UI"/>
                <a:ea typeface="Nirmala UI" panose="020B0502040204020203" pitchFamily="34" charset="0"/>
                <a:cs typeface="Nirmala UI"/>
              </a:rPr>
              <a:t>In 2023, House Republicans eliminated “earmark” project funding in </a:t>
            </a:r>
            <a:r>
              <a:rPr lang="en-US" sz="3600" b="1">
                <a:solidFill>
                  <a:srgbClr val="FFFF00"/>
                </a:solidFill>
                <a:latin typeface="Nirmala UI"/>
                <a:ea typeface="Nirmala UI" panose="020B0502040204020203" pitchFamily="34" charset="0"/>
                <a:cs typeface="Nirmala UI"/>
              </a:rPr>
              <a:t>5 of the 12 </a:t>
            </a:r>
            <a:r>
              <a:rPr lang="en-US" sz="3600">
                <a:latin typeface="Nirmala UI"/>
                <a:ea typeface="Nirmala UI" panose="020B0502040204020203" pitchFamily="34" charset="0"/>
                <a:cs typeface="Nirmala UI"/>
              </a:rPr>
              <a:t>bills, including LHHS-ED and Financial Services appropriations bills.</a:t>
            </a: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305B1117-8E10-8EA0-62D6-33C587A4E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80A134A-EBFD-99E3-8C03-B0EBC7DA1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0C31F1-D353-64A0-ECF6-D8DEA4C3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i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Recent "Earmark" History</a:t>
            </a:r>
            <a:endParaRPr lang="en-US" sz="4800" i="1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DA6C21-33C4-6244-7994-F0CDF125040E}"/>
              </a:ext>
            </a:extLst>
          </p:cNvPr>
          <p:cNvCxnSpPr/>
          <p:nvPr/>
        </p:nvCxnSpPr>
        <p:spPr>
          <a:xfrm flipV="1">
            <a:off x="851902" y="139703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80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8B048-FAA7-2340-3BB2-92CA026C8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5C52DB8-45C8-ED15-3B11-8A69F50E2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59" y="1957421"/>
            <a:ext cx="10768134" cy="41957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lnSpc>
                <a:spcPct val="120000"/>
              </a:lnSpc>
              <a:buAutoNum type="arabicParenR"/>
            </a:pPr>
            <a:r>
              <a:rPr lang="en-US" sz="2900">
                <a:latin typeface="Nirmala UI"/>
                <a:ea typeface="Nirmala UI" panose="020B0502040204020203" pitchFamily="34" charset="0"/>
                <a:cs typeface="Nirmala UI"/>
              </a:rPr>
              <a:t>Opportunity (not a guarantee) to capture federal funding for your organization for a capital project or program.</a:t>
            </a:r>
          </a:p>
          <a:p>
            <a:pPr marL="742950" indent="-742950">
              <a:lnSpc>
                <a:spcPct val="120000"/>
              </a:lnSpc>
              <a:buAutoNum type="arabicParenR"/>
            </a:pPr>
            <a:r>
              <a:rPr lang="en-US" sz="2900">
                <a:latin typeface="Nirmala UI"/>
                <a:ea typeface="Nirmala UI" panose="020B0502040204020203" pitchFamily="34" charset="0"/>
                <a:cs typeface="Nirmala UI"/>
              </a:rPr>
              <a:t>Building and sustaining a </a:t>
            </a:r>
            <a:r>
              <a:rPr lang="en-US" sz="2900" u="sng">
                <a:latin typeface="Nirmala UI"/>
                <a:ea typeface="Nirmala UI" panose="020B0502040204020203" pitchFamily="34" charset="0"/>
                <a:cs typeface="Nirmala UI"/>
              </a:rPr>
              <a:t>relationship</a:t>
            </a:r>
            <a:r>
              <a:rPr lang="en-US" sz="2900">
                <a:latin typeface="Nirmala UI"/>
                <a:ea typeface="Nirmala UI" panose="020B0502040204020203" pitchFamily="34" charset="0"/>
                <a:cs typeface="Nirmala UI"/>
              </a:rPr>
              <a:t> with your Senator or Representative and their staff – both in state and in Washington – that will allow for ongoing engagement on funding, policy, or support for grant funding.</a:t>
            </a: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DBAF4DB0-99CA-C815-4276-656ACD69B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F775565-496C-80D1-449A-FCA4E2A05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914900-E109-1D36-49A3-29E8FA99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71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i="1">
                <a:latin typeface="Nirmala UI"/>
                <a:ea typeface="Nirmala UI" panose="020B0502040204020203" pitchFamily="34" charset="0"/>
                <a:cs typeface="Nirmala UI"/>
              </a:rPr>
              <a:t>Two Reasons to Pursue Congressionally Directed Spending or Community Project Funding</a:t>
            </a:r>
            <a:endParaRPr lang="en-US" sz="3600" i="1">
              <a:latin typeface="Nirmala UI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F20D33-867D-A2AD-87DF-7FB5A5CB80B8}"/>
              </a:ext>
            </a:extLst>
          </p:cNvPr>
          <p:cNvCxnSpPr/>
          <p:nvPr/>
        </p:nvCxnSpPr>
        <p:spPr>
          <a:xfrm flipV="1">
            <a:off x="851902" y="1680376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6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5BF1-6766-32ED-FAD6-BDE410185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4D9CC79-99A6-6263-0CDB-EA76CE05E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02" y="1707194"/>
            <a:ext cx="10768134" cy="3841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400" b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U.S. Senate: </a:t>
            </a:r>
            <a:endParaRPr lang="en-US" sz="3400">
              <a:latin typeface="Century Gothic" panose="020B0502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34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42 Arts and Culture Projects Across 5 Bills</a:t>
            </a:r>
          </a:p>
          <a:p>
            <a:pPr marL="342900" indent="-342900">
              <a:buFont typeface="Arial"/>
              <a:buChar char="•"/>
            </a:pPr>
            <a:r>
              <a:rPr lang="en-US" sz="34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Estimated Total Funding: $28.8 million</a:t>
            </a:r>
          </a:p>
          <a:p>
            <a:pPr marL="0" indent="0">
              <a:buNone/>
            </a:pPr>
            <a:endParaRPr lang="en-US" sz="2500" b="1">
              <a:latin typeface="Century Gothic" panose="020B0502020202020204" pitchFamily="34" charset="0"/>
              <a:ea typeface="Nirmala UI" panose="020B0502040204020203" pitchFamily="34" charset="0"/>
              <a:cs typeface="Nirmala UI"/>
            </a:endParaRPr>
          </a:p>
          <a:p>
            <a:pPr marL="0" indent="0">
              <a:buNone/>
            </a:pPr>
            <a:r>
              <a:rPr lang="en-US" sz="3400" b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U.S. House: </a:t>
            </a:r>
          </a:p>
          <a:p>
            <a:r>
              <a:rPr lang="en-US" sz="34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Arts and Culture Projects Excluded </a:t>
            </a:r>
            <a:endParaRPr lang="en-US" sz="34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28D5C704-74CC-4CAD-E69C-25ECCB78B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0B4CE6-E76B-F654-939E-300EF2C05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D83CC3-36C5-8437-9A1D-3159E6ED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3" y="224459"/>
            <a:ext cx="11214457" cy="1325563"/>
          </a:xfrm>
        </p:spPr>
        <p:txBody>
          <a:bodyPr>
            <a:normAutofit/>
          </a:bodyPr>
          <a:lstStyle/>
          <a:p>
            <a:r>
              <a:rPr lang="en-US" sz="4800" i="1">
                <a:latin typeface="Nirmala UI"/>
                <a:ea typeface="Nirmala UI" panose="020B0502040204020203" pitchFamily="34" charset="0"/>
                <a:cs typeface="Nirmala UI"/>
              </a:rPr>
              <a:t>Arts and Culture Projects Funded: </a:t>
            </a:r>
            <a:r>
              <a:rPr lang="en-US" sz="4800" i="1">
                <a:solidFill>
                  <a:srgbClr val="FFFF00"/>
                </a:solidFill>
                <a:latin typeface="Nirmala UI"/>
                <a:ea typeface="Nirmala UI" panose="020B0502040204020203" pitchFamily="34" charset="0"/>
                <a:cs typeface="Nirmala UI"/>
              </a:rPr>
              <a:t>FY’24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D622D0-72FC-5697-6939-525FD1CE93A3}"/>
              </a:ext>
            </a:extLst>
          </p:cNvPr>
          <p:cNvCxnSpPr/>
          <p:nvPr/>
        </p:nvCxnSpPr>
        <p:spPr>
          <a:xfrm flipV="1">
            <a:off x="710233" y="139703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68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A1E5C-ED45-0B02-A3FA-327C288E5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6DC7A0-6A74-1091-000D-15CEA26A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70" y="1650669"/>
            <a:ext cx="10871166" cy="41492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Century Gothic"/>
                <a:ea typeface="Nirmala UI" panose="020B0502040204020203" pitchFamily="34" charset="0"/>
                <a:cs typeface="Nirmala UI"/>
              </a:rPr>
              <a:t>Only non-profit organizations and local, state, Tribal governments are eligible to submit projects</a:t>
            </a:r>
            <a:endParaRPr lang="en-US" sz="2100">
              <a:latin typeface="Century Gothic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Century Gothic"/>
                <a:ea typeface="Nirmala UI" panose="020B0502040204020203" pitchFamily="34" charset="0"/>
                <a:cs typeface="Nirmala UI"/>
              </a:rPr>
              <a:t>For-profit companies are banned</a:t>
            </a:r>
            <a:endParaRPr lang="en-US" sz="2100">
              <a:latin typeface="Century Gothic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Century Gothic"/>
                <a:ea typeface="Nirmala UI" panose="020B0502040204020203" pitchFamily="34" charset="0"/>
                <a:cs typeface="Nirmala UI"/>
              </a:rPr>
              <a:t>Memorials, museums, or commemorative are explicitly prohibited by the House Appropriations Committee</a:t>
            </a:r>
            <a:endParaRPr lang="en-US" sz="2100">
              <a:latin typeface="Century Gothic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Century Gothic"/>
                <a:ea typeface="Nirmala UI" panose="020B0502040204020203" pitchFamily="34" charset="0"/>
                <a:cs typeface="Nirmala UI"/>
              </a:rPr>
              <a:t>Maximum 15 projects per House member across all bills</a:t>
            </a:r>
            <a:endParaRPr lang="en-US" sz="2100">
              <a:latin typeface="Century Gothic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Century Gothic"/>
                <a:ea typeface="Nirmala UI" panose="020B0502040204020203" pitchFamily="34" charset="0"/>
                <a:cs typeface="Nirmala UI"/>
              </a:rPr>
              <a:t>Unlimited project submissions for Senators</a:t>
            </a:r>
            <a:endParaRPr lang="en-US" sz="2100">
              <a:latin typeface="Century Gothic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FFFF00"/>
                </a:solidFill>
                <a:latin typeface="Century Gothic"/>
                <a:ea typeface="Nirmala UI" panose="020B0502040204020203" pitchFamily="34" charset="0"/>
                <a:cs typeface="Nirmala UI"/>
              </a:rPr>
              <a:t>DEADLINES FOR FY2025 SUBMISSION DETERMINED BY INDIVIDUAL CONGRESSIONAL OFFICES: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100">
                <a:latin typeface="Century Gothic"/>
                <a:ea typeface="Nirmala UI" panose="020B0502040204020203" pitchFamily="34" charset="0"/>
                <a:cs typeface="Nirmala UI"/>
              </a:rPr>
              <a:t>Quick turnaround following conclusion of FY24 bills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100">
                <a:latin typeface="Century Gothic"/>
                <a:ea typeface="Nirmala UI" panose="020B0502040204020203" pitchFamily="34" charset="0"/>
                <a:cs typeface="Nirmala UI"/>
              </a:rPr>
              <a:t>Check with your Senator or Representative’s office</a:t>
            </a:r>
            <a:endParaRPr lang="en-US" sz="2100">
              <a:latin typeface="Century Gothic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4782ED49-D493-0D59-5659-3C801B308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E78EAE5-1B69-40B2-E890-98888C1F0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212869F-EB86-C285-EDCC-6EA29360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3" y="224459"/>
            <a:ext cx="11214457" cy="1325563"/>
          </a:xfrm>
        </p:spPr>
        <p:txBody>
          <a:bodyPr>
            <a:normAutofit/>
          </a:bodyPr>
          <a:lstStyle/>
          <a:p>
            <a:r>
              <a:rPr lang="en-US" sz="4600" i="1">
                <a:latin typeface="Century Gothic"/>
                <a:ea typeface="Nirmala UI" panose="020B0502040204020203" pitchFamily="34" charset="0"/>
                <a:cs typeface="Nirmala UI"/>
              </a:rPr>
              <a:t>Guidance for CDS/CPFs </a:t>
            </a:r>
            <a:r>
              <a:rPr lang="en-US" sz="4600" i="1">
                <a:solidFill>
                  <a:srgbClr val="FFFF00"/>
                </a:solidFill>
                <a:latin typeface="Century Gothic"/>
                <a:ea typeface="Nirmala UI" panose="020B0502040204020203" pitchFamily="34" charset="0"/>
                <a:cs typeface="Nirmala UI"/>
              </a:rPr>
              <a:t>FY’25 </a:t>
            </a:r>
            <a:r>
              <a:rPr lang="en-US" sz="2000">
                <a:latin typeface="Nirmala UI"/>
                <a:ea typeface="Nirmala UI" panose="020B0502040204020203" pitchFamily="34" charset="0"/>
                <a:cs typeface="Nirmala UI"/>
              </a:rPr>
              <a:t>(based on FY2024)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6699E2-EB2F-95DB-AFAE-9F167810E303}"/>
              </a:ext>
            </a:extLst>
          </p:cNvPr>
          <p:cNvCxnSpPr/>
          <p:nvPr/>
        </p:nvCxnSpPr>
        <p:spPr>
          <a:xfrm flipV="1">
            <a:off x="748870" y="139703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80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0BE20-CAB6-2FA4-3F28-B553FD7F2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274DDA-613E-34A0-B71F-ABF1DBBB2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950" y="1710047"/>
            <a:ext cx="10508085" cy="43107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Agriculture Subcommittee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USDA – Rural Development: Community Facilities grants (House and Senate)</a:t>
            </a:r>
            <a:endParaRPr lang="en-US" sz="16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en-US" sz="1600" b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Financial Services Subcommittee</a:t>
            </a:r>
            <a:r>
              <a:rPr lang="en-US" sz="16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 (</a:t>
            </a:r>
            <a:r>
              <a:rPr lang="en-US" sz="1600" b="1">
                <a:solidFill>
                  <a:srgbClr val="FFFF00"/>
                </a:solidFill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Senate</a:t>
            </a:r>
            <a:r>
              <a:rPr lang="en-US" sz="16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National Archives</a:t>
            </a:r>
            <a:endParaRPr lang="en-US" sz="16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Small Business Administration</a:t>
            </a:r>
            <a:endParaRPr lang="en-US" sz="16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en-US" sz="1600" b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Interior, Environment Subcommittee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National Park Service – Historic Preservation Fund (</a:t>
            </a:r>
            <a:r>
              <a:rPr lang="en-US" sz="1600" b="1">
                <a:solidFill>
                  <a:srgbClr val="FFFF00"/>
                </a:solidFill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Senate</a:t>
            </a:r>
            <a:r>
              <a:rPr lang="en-US" sz="16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)</a:t>
            </a:r>
            <a:endParaRPr lang="en-US" sz="16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en-US" sz="1600" b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Labor, Health, Human Services, Education Subcommittee</a:t>
            </a:r>
            <a:r>
              <a:rPr lang="en-US" sz="16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 (</a:t>
            </a:r>
            <a:r>
              <a:rPr lang="en-US" sz="1600" b="1">
                <a:solidFill>
                  <a:srgbClr val="FFFF00"/>
                </a:solidFill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Senate</a:t>
            </a:r>
            <a:r>
              <a:rPr lang="en-US" sz="16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Dept. of Education – Innovation and Improvement/Fund for the Improvement of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Dept. of Education – Higher Education/Fund for the Improvement of Postsecondary Education</a:t>
            </a:r>
            <a:endParaRPr lang="en-US" sz="16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r>
              <a:rPr lang="en-US" sz="1600" b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Transportation, Housing Urban Dev. Subcommittee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HUD – Community Development Fund/Economic Development Initiatives: capital projects (House and Senate)</a:t>
            </a: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D8154C15-0409-B263-D524-D4DAFB582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F40AD27-DA8A-6A5A-BC56-28D5E48CC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D3DC7FE-9E75-A2C0-F7E2-B2323645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3" y="224459"/>
            <a:ext cx="11214457" cy="1325563"/>
          </a:xfrm>
        </p:spPr>
        <p:txBody>
          <a:bodyPr>
            <a:noAutofit/>
          </a:bodyPr>
          <a:lstStyle/>
          <a:p>
            <a:r>
              <a:rPr lang="en-US" sz="3200" i="1">
                <a:latin typeface="Century Gothic"/>
                <a:ea typeface="Nirmala UI" panose="020B0502040204020203" pitchFamily="34" charset="0"/>
                <a:cs typeface="Nirmala UI"/>
              </a:rPr>
              <a:t>FY 2025 Eligible Funding Accounts Relevant to Arts and Culture Organizations</a:t>
            </a:r>
            <a:r>
              <a:rPr lang="en-US" sz="3200">
                <a:latin typeface="Century Gothic"/>
                <a:ea typeface="Nirmala UI" panose="020B0502040204020203" pitchFamily="34" charset="0"/>
                <a:cs typeface="Nirmala UI"/>
              </a:rPr>
              <a:t> </a:t>
            </a:r>
            <a:r>
              <a:rPr lang="en-US" sz="2400">
                <a:solidFill>
                  <a:srgbClr val="FFFF00"/>
                </a:solidFill>
                <a:latin typeface="Century Gothic"/>
                <a:ea typeface="Nirmala UI" panose="020B0502040204020203" pitchFamily="34" charset="0"/>
                <a:cs typeface="Nirmala UI"/>
              </a:rPr>
              <a:t>*</a:t>
            </a:r>
            <a:r>
              <a:rPr lang="en-US" sz="2400" u="sng">
                <a:solidFill>
                  <a:srgbClr val="FFFF00"/>
                </a:solidFill>
                <a:latin typeface="Century Gothic"/>
                <a:ea typeface="Nirmala UI" panose="020B0502040204020203" pitchFamily="34" charset="0"/>
                <a:cs typeface="Nirmala UI"/>
              </a:rPr>
              <a:t>ACCOUNTS WILL DEFINE YOUR PROJECT</a:t>
            </a:r>
            <a:r>
              <a:rPr lang="en-US" sz="2400">
                <a:solidFill>
                  <a:srgbClr val="FFFF00"/>
                </a:solidFill>
                <a:latin typeface="Century Gothic"/>
                <a:ea typeface="Nirmala UI" panose="020B0502040204020203" pitchFamily="34" charset="0"/>
                <a:cs typeface="Nirmala UI"/>
              </a:rPr>
              <a:t>*</a:t>
            </a:r>
            <a:endParaRPr lang="en-US" sz="2400">
              <a:solidFill>
                <a:srgbClr val="FFFF00"/>
              </a:solidFill>
              <a:latin typeface="Century Gothic"/>
              <a:cs typeface="Nirmala U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C08927-E085-6CF2-6A1B-BB4DD491A6D6}"/>
              </a:ext>
            </a:extLst>
          </p:cNvPr>
          <p:cNvCxnSpPr/>
          <p:nvPr/>
        </p:nvCxnSpPr>
        <p:spPr>
          <a:xfrm flipV="1">
            <a:off x="748870" y="1481955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4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D7F87-CA70-D00F-E877-4537FF42B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926D79-87E9-75E2-D6BC-1A654E696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74" y="1745673"/>
            <a:ext cx="10741262" cy="45482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Project Name</a:t>
            </a:r>
            <a:br>
              <a:rPr lang="en-US" sz="2200" b="1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endParaRPr lang="en-US" sz="2200" b="1">
              <a:effectLst/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Project Purpose</a:t>
            </a:r>
            <a:endParaRPr lang="en-US" sz="2200" b="1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Short narrative description that will be made public if project is selected.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Think: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What would the funding accomplish?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Who will the project serve or benefit?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Why are the funds needed?</a:t>
            </a:r>
            <a:endParaRPr lang="en-US" b="1">
              <a:effectLst/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Justification of Request</a:t>
            </a:r>
            <a:endParaRPr lang="en-US" sz="2200" b="1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Project details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Why is this a good use of taxpayer funds?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Answer specific account criteria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New or expanded services or opportunities for a population, geographic area, or partnership?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If an ongoing project, what is the current project status?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sz="22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F9E099AB-C3CC-6BF7-8F76-45C9000C2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865085B-DEE4-C6AA-41C3-3815C7364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DD8FFB-1509-2781-7029-76041E3C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3" y="295709"/>
            <a:ext cx="11214457" cy="132556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i="1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Basic Project Information Required by Members and Committees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9920B1-FF4A-101A-6245-C015FCDF4ADF}"/>
              </a:ext>
            </a:extLst>
          </p:cNvPr>
          <p:cNvCxnSpPr/>
          <p:nvPr/>
        </p:nvCxnSpPr>
        <p:spPr>
          <a:xfrm flipV="1">
            <a:off x="748870" y="156328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44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5B08F-5708-EB71-6A1B-4353DC1F6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9AC55D-3B49-D3DF-9761-F9F36589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74" y="1864423"/>
            <a:ext cx="10693761" cy="45482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Project Costs</a:t>
            </a:r>
            <a:endParaRPr lang="en-US" sz="2000" b="1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Costs and how the funding will be spent?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Salaries</a:t>
            </a: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sz="2000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programming, equipment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If project phases, cost per phase</a:t>
            </a:r>
            <a:br>
              <a:rPr lang="en-US" sz="2000" b="1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endParaRPr lang="en-US" sz="2000" b="1">
              <a:effectLst/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marR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Total financing picture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Are state, local, or private dollars being contributed to the project?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“Shovel Ready</a:t>
            </a: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:</a:t>
            </a:r>
            <a:r>
              <a:rPr lang="en-US" sz="2000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” projects that can start immediately or have started are prioritized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Completion in fiscal year is NOT required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Demonstrate Support from Community/Stakeholders/Validators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Letter of support for project will be required</a:t>
            </a:r>
            <a:endParaRPr lang="en-US" sz="2000">
              <a:effectLst/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sz="22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CBA39C4C-4AC7-18B8-C6E2-25B65A7C3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CDCFBDA-19EC-F350-72B2-2AD571368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0A536F-09A3-05F1-A5C4-636045F0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3" y="295709"/>
            <a:ext cx="11214457" cy="132556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i="1">
                <a:effectLst/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Basic Project Information Required by Members and Committees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1573D5-4987-DC89-57AC-D99D0FFDA106}"/>
              </a:ext>
            </a:extLst>
          </p:cNvPr>
          <p:cNvCxnSpPr/>
          <p:nvPr/>
        </p:nvCxnSpPr>
        <p:spPr>
          <a:xfrm flipV="1">
            <a:off x="748870" y="1598913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4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0BC385-2291-B91E-2E8F-148567046518}"/>
              </a:ext>
            </a:extLst>
          </p:cNvPr>
          <p:cNvSpPr txBox="1"/>
          <p:nvPr/>
        </p:nvSpPr>
        <p:spPr>
          <a:xfrm>
            <a:off x="3873373" y="1997839"/>
            <a:ext cx="796316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Nina Ozlu Tunceli </a:t>
            </a:r>
            <a:endParaRPr lang="en-US" sz="4800">
              <a:cs typeface="Calibri" panose="020F0502020204030204"/>
            </a:endParaRPr>
          </a:p>
          <a:p>
            <a:endParaRPr lang="en-US" sz="1200" i="1">
              <a:solidFill>
                <a:srgbClr val="FFFFFF"/>
              </a:solidFill>
              <a:latin typeface="Century Gothic"/>
              <a:ea typeface="Segoe UI"/>
              <a:cs typeface="Segoe UI"/>
            </a:endParaRPr>
          </a:p>
          <a:p>
            <a:r>
              <a:rPr lang="en-US" sz="3400" i="1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Chief Counsel of Gov't &amp; Public Affairs, </a:t>
            </a:r>
            <a:r>
              <a:rPr lang="en-US" sz="3400" b="1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Americans for the Arts</a:t>
            </a:r>
            <a:endParaRPr lang="en-US" sz="3400">
              <a:solidFill>
                <a:srgbClr val="000000"/>
              </a:solidFill>
              <a:latin typeface="Calibri"/>
              <a:ea typeface="Segoe UI"/>
              <a:cs typeface="Calibri"/>
            </a:endParaRPr>
          </a:p>
          <a:p>
            <a:endParaRPr lang="en-US" sz="1200" i="1">
              <a:solidFill>
                <a:srgbClr val="FFFFFF"/>
              </a:solidFill>
              <a:latin typeface="Century Gothic"/>
              <a:ea typeface="Segoe UI"/>
              <a:cs typeface="Segoe UI"/>
            </a:endParaRPr>
          </a:p>
          <a:p>
            <a:r>
              <a:rPr lang="en-US" sz="3400" i="1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Executive Director, </a:t>
            </a:r>
            <a:r>
              <a:rPr lang="en-US" sz="3400" b="1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Arts Action Fund</a:t>
            </a:r>
            <a:endParaRPr lang="en-US" sz="3400">
              <a:solidFill>
                <a:srgbClr val="FFFFFF"/>
              </a:solidFill>
              <a:latin typeface="Calibri" panose="020F0502020204030204"/>
              <a:ea typeface="Segoe UI"/>
              <a:cs typeface="Calibri"/>
            </a:endParaRPr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087BC87-9F06-D88B-0468-3CF7AF7863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 b="11605"/>
          <a:stretch/>
        </p:blipFill>
        <p:spPr>
          <a:xfrm>
            <a:off x="1020208" y="2110638"/>
            <a:ext cx="2526278" cy="26402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508860-2292-6695-01F5-06CF80018C89}"/>
              </a:ext>
            </a:extLst>
          </p:cNvPr>
          <p:cNvSpPr txBox="1"/>
          <p:nvPr/>
        </p:nvSpPr>
        <p:spPr>
          <a:xfrm>
            <a:off x="831344" y="382807"/>
            <a:ext cx="970935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i="1">
                <a:latin typeface="Century Gothic"/>
                <a:cs typeface="Calibri"/>
              </a:rPr>
              <a:t>Today's Moderator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BE77E5-3EBF-1C99-A8BF-481CCD7CB1AF}"/>
              </a:ext>
            </a:extLst>
          </p:cNvPr>
          <p:cNvCxnSpPr/>
          <p:nvPr/>
        </p:nvCxnSpPr>
        <p:spPr>
          <a:xfrm flipV="1">
            <a:off x="851902" y="139703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F75D2CEB-820E-5EF1-09BC-A8388FA7C4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60C9F41-36E8-154F-F59C-6A84E47B9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3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8DC19-A6FA-B8BB-521E-A4864783E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DCFF868-4941-F3A6-4784-0B1CEBC6D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74" y="1864423"/>
            <a:ext cx="10693761" cy="45482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arenR"/>
            </a:pPr>
            <a:r>
              <a:rPr lang="en-US" sz="20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Senate Appropriations Committees have NOT yet released criteria and eligible accounts for CDS project for FY2025.</a:t>
            </a:r>
          </a:p>
          <a:p>
            <a:pPr marL="457200" indent="-457200">
              <a:buAutoNum type="arabicParenR"/>
            </a:pPr>
            <a:r>
              <a:rPr lang="en-US" sz="20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Does your Senator submit CDS on behalf of constituent organizations?  Not all Senators submit projects.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i="1" u="sng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Don’t assume, call your Senator.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i="1" u="sng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Ask for information about their CDS process and get to know the staff member coordinating the process.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i="1" u="sng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Find out: What are their deadlines for submission?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Define your project, follow the established criteria, and submit your project request to individual Senator by their office deadlines</a:t>
            </a:r>
          </a:p>
          <a:p>
            <a:pPr marL="12573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Individual offices set their own deadlines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sz="22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EAD744F2-95EC-C4E3-9CC6-EA95AD0B0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98F1682-C330-9A52-C71C-0C7C15A21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E6368AD-3E12-5461-F2DA-B1C6E601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3" y="295709"/>
            <a:ext cx="11214457" cy="1325563"/>
          </a:xfrm>
        </p:spPr>
        <p:txBody>
          <a:bodyPr>
            <a:normAutofit/>
          </a:bodyPr>
          <a:lstStyle/>
          <a:p>
            <a:r>
              <a:rPr lang="en-US" sz="4800" i="1"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Senate CDS Timeline and Process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226DEA-81FF-F4AF-3A70-798A0540D52D}"/>
              </a:ext>
            </a:extLst>
          </p:cNvPr>
          <p:cNvCxnSpPr/>
          <p:nvPr/>
        </p:nvCxnSpPr>
        <p:spPr>
          <a:xfrm flipV="1">
            <a:off x="748870" y="151578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668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2309C-BDE5-86A4-F350-FBEF2B410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FF8BB5-8933-84A2-F5AF-C6CA237FE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74" y="1674418"/>
            <a:ext cx="10693761" cy="45482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Individual Senators and Representatives evaluate and select projects to be submitted to the Senate/House Appropriations Committees – highly competitive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Senators can submit unlimited projects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House:  15 project limit</a:t>
            </a:r>
            <a:endParaRPr lang="en-US" sz="20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House/Senate Appropriations Committees review and select projects to include in FY2025 appropriations bills</a:t>
            </a:r>
            <a:endParaRPr lang="en-US" sz="20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Appropriations Committees move FY2025 appropriations bills 	through the subcommittee process with CDS included in the “committee report” accompanying the subcommittee’s bill</a:t>
            </a:r>
            <a:endParaRPr lang="en-US" sz="20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A project included in a bill’s subcommittee report that passes the full Appropriations Committee will be included in the final conference report </a:t>
            </a:r>
            <a:r>
              <a:rPr lang="en-US" sz="2000" u="sng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unless explicitly removed</a:t>
            </a: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sz="22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1BDCCBBB-464D-128A-4149-0DDBE0E92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7E41B2C-91A4-431B-218C-0BCCF9FCD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D2C0AB-981C-8094-4EF4-C6F797C7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3" y="295709"/>
            <a:ext cx="11214457" cy="1325563"/>
          </a:xfrm>
        </p:spPr>
        <p:txBody>
          <a:bodyPr>
            <a:normAutofit/>
          </a:bodyPr>
          <a:lstStyle/>
          <a:p>
            <a:r>
              <a:rPr lang="en-US" sz="4800" i="1"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Senate CDS Timeline and Process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3B5D9A-81EA-5F59-6330-303FA32659E1}"/>
              </a:ext>
            </a:extLst>
          </p:cNvPr>
          <p:cNvCxnSpPr/>
          <p:nvPr/>
        </p:nvCxnSpPr>
        <p:spPr>
          <a:xfrm flipV="1">
            <a:off x="748870" y="151578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00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A92C5-1A45-3329-2216-4D907200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F16011-7DEE-B407-0A95-2E9B730F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74" y="1718380"/>
            <a:ext cx="10693761" cy="45482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arenR" startAt="8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It is now normal for the federal fiscal year to end on Sept. 30th without the appropriations process being concluded, requiring Congress to pass a Continuing Resolution (CR) to keep the federal government operating:</a:t>
            </a:r>
          </a:p>
          <a:p>
            <a:pPr marL="1372870" lvl="4" indent="-458470">
              <a:buFont typeface="Courier New" panose="02070309020205020404" pitchFamily="49" charset="0"/>
              <a:buChar char="o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This impacts final funding distribution</a:t>
            </a:r>
          </a:p>
          <a:p>
            <a:pPr marL="1372870" lvl="4" indent="-458470">
              <a:buFont typeface="Courier New" panose="02070309020205020404" pitchFamily="49" charset="0"/>
              <a:buChar char="o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FY2024 CRs expire March 1 and March 8</a:t>
            </a:r>
            <a:endParaRPr lang="en-US" sz="20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457200" indent="-457200">
              <a:buFont typeface="+mj-lt"/>
              <a:buAutoNum type="arabicParenR" startAt="8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Senate and House Appropriations subcommittees “conference” their bills to merge Senate and House CDS</a:t>
            </a:r>
            <a:endParaRPr lang="en-US" sz="20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457200" indent="-457200">
              <a:buFont typeface="+mj-lt"/>
              <a:buAutoNum type="arabicParenR" startAt="8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Individual, “minibus,” or an “omnibus” appropriations bill passed by Congress and signed into law by POTUS – projects are funded</a:t>
            </a:r>
            <a:endParaRPr lang="en-US" sz="20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457200" indent="-457200">
              <a:buFont typeface="+mj-lt"/>
              <a:buAutoNum type="arabicParenR" startAt="8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Federal agencies responsible for funding distribute funds </a:t>
            </a:r>
            <a:r>
              <a:rPr lang="en-US" sz="2000" u="sng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typically</a:t>
            </a: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 in Q3 or Q4 of fiscal year – April to September of 2025 – but extended CRs can push this timeline out</a:t>
            </a: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6A487911-2251-D5E8-BB48-04889FD6B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6866DE4-2C2C-0E7A-3ECF-CA493D17A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77EB46-038E-DA9C-D99B-1BFEC5F3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3" y="295709"/>
            <a:ext cx="11214457" cy="1325563"/>
          </a:xfrm>
        </p:spPr>
        <p:txBody>
          <a:bodyPr>
            <a:normAutofit/>
          </a:bodyPr>
          <a:lstStyle/>
          <a:p>
            <a:r>
              <a:rPr lang="en-US" sz="4800" i="1">
                <a:latin typeface="Century Gothic" panose="020B0502020202020204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Senate CDS Timeline and Process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0040F2-90D5-FA48-D2E2-B54DA126E3A3}"/>
              </a:ext>
            </a:extLst>
          </p:cNvPr>
          <p:cNvCxnSpPr/>
          <p:nvPr/>
        </p:nvCxnSpPr>
        <p:spPr>
          <a:xfrm flipV="1">
            <a:off x="748870" y="151578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91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40DF9-621C-54C7-E6A2-F51229872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37A9F0-F684-FDB3-606B-94C34430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75" y="1674418"/>
            <a:ext cx="10509664" cy="45482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CONGRATULATIONS!</a:t>
            </a:r>
          </a:p>
          <a:p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Your organization’s project has been included in the final appropriations bill … </a:t>
            </a:r>
            <a:r>
              <a:rPr lang="en-US" sz="2000" b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now what?</a:t>
            </a:r>
            <a:endParaRPr lang="en-US" sz="2000" b="1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sz="2000">
                <a:latin typeface="Century Gothic" panose="020B0502020202020204" pitchFamily="34" charset="0"/>
                <a:ea typeface="+mn-lt"/>
                <a:cs typeface="+mn-lt"/>
              </a:rPr>
              <a:t>Engage with federal agency program office/program officer to coordinate requirements and timeline.</a:t>
            </a:r>
            <a:endParaRPr lang="en-US" sz="2000">
              <a:latin typeface="Century Gothic" panose="020B0502020202020204" pitchFamily="34" charset="0"/>
              <a:ea typeface="Nirmala UI" panose="020B0502040204020203" pitchFamily="34" charset="0"/>
              <a:cs typeface="Calibri"/>
            </a:endParaRPr>
          </a:p>
          <a:p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Project must comply with existing agency regulations and program criteria associated with the funding’s source</a:t>
            </a:r>
            <a:endParaRPr lang="en-US" sz="2000">
              <a:latin typeface="Century Gothic" panose="020B0502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Examples</a:t>
            </a: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: USDA Rural Development / match required	 NPS – Save America’s Treasures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Work with your congressional sponsor to help navigate the agency process if barriers/problems arise.</a:t>
            </a:r>
            <a:endParaRPr lang="en-US" sz="2000">
              <a:latin typeface="Century Gothic" panose="020B0502020202020204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Do not commit to spending project funding until it is received!</a:t>
            </a:r>
          </a:p>
          <a:p>
            <a:pPr marL="0" indent="0">
              <a:buNone/>
            </a:pPr>
            <a:endParaRPr lang="en-US" sz="2000">
              <a:latin typeface="Century Gothic" panose="020B0502020202020204" pitchFamily="34" charset="0"/>
              <a:ea typeface="Nirmala UI" panose="020B0502040204020203" pitchFamily="34" charset="0"/>
              <a:cs typeface="Nirmala UI"/>
            </a:endParaRP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52E6D82F-C1F0-FDF6-8D63-6B70CCF61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1C68862-9976-FCEC-DAF5-B171ED024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F739607-9B4C-68CB-5598-7F933384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3" y="295709"/>
            <a:ext cx="11214457" cy="1325563"/>
          </a:xfrm>
        </p:spPr>
        <p:txBody>
          <a:bodyPr>
            <a:normAutofit/>
          </a:bodyPr>
          <a:lstStyle/>
          <a:p>
            <a:r>
              <a:rPr lang="en-US" sz="4800" i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CDS SUCCESS!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9F5A4A-1085-ACE5-3AEC-C44909DAD932}"/>
              </a:ext>
            </a:extLst>
          </p:cNvPr>
          <p:cNvCxnSpPr/>
          <p:nvPr/>
        </p:nvCxnSpPr>
        <p:spPr>
          <a:xfrm flipV="1">
            <a:off x="748870" y="151578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934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23400-3575-3F5D-EA7D-E284B13DB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7216A2-E98D-E76B-3BBF-818853B28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75" y="1674418"/>
            <a:ext cx="10509664" cy="45482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ts val="4020"/>
              </a:lnSpc>
              <a:buFont typeface="Arial" panose="020B0604020202020204" pitchFamily="34" charset="0"/>
              <a:buChar char="•"/>
            </a:pPr>
            <a:r>
              <a:rPr lang="en-US" sz="2600">
                <a:latin typeface="Century Gothic"/>
                <a:ea typeface="Nirmala UI" panose="020B0502040204020203" pitchFamily="34" charset="0"/>
                <a:cs typeface="Nirmala UI" panose="020B0502040204020203" pitchFamily="34" charset="0"/>
              </a:rPr>
              <a:t>This is a HIGHLY competitive process</a:t>
            </a:r>
          </a:p>
          <a:p>
            <a:pPr marL="342900" indent="-342900">
              <a:lnSpc>
                <a:spcPts val="4020"/>
              </a:lnSpc>
              <a:buFont typeface="Arial" panose="020B0604020202020204" pitchFamily="34" charset="0"/>
              <a:buChar char="•"/>
            </a:pPr>
            <a:r>
              <a:rPr lang="en-US" sz="2600">
                <a:latin typeface="Century Gothic"/>
                <a:ea typeface="Nirmala UI" panose="020B0502040204020203" pitchFamily="34" charset="0"/>
                <a:cs typeface="Nirmala UI" panose="020B0502040204020203" pitchFamily="34" charset="0"/>
              </a:rPr>
              <a:t>There is NO guarantee of funding</a:t>
            </a:r>
          </a:p>
          <a:p>
            <a:pPr marL="342900" indent="-342900">
              <a:lnSpc>
                <a:spcPts val="4020"/>
              </a:lnSpc>
              <a:buFont typeface="Arial" panose="020B0604020202020204" pitchFamily="34" charset="0"/>
              <a:buChar char="•"/>
            </a:pPr>
            <a:r>
              <a:rPr lang="en-US" sz="2600">
                <a:latin typeface="Century Gothic"/>
                <a:ea typeface="Nirmala UI" panose="020B0502040204020203" pitchFamily="34" charset="0"/>
                <a:cs typeface="Nirmala UI" panose="020B0502040204020203" pitchFamily="34" charset="0"/>
              </a:rPr>
              <a:t>Work cooperatively and collaboratively with your Congressional offices</a:t>
            </a:r>
          </a:p>
          <a:p>
            <a:pPr marL="342900" indent="-342900">
              <a:lnSpc>
                <a:spcPts val="4020"/>
              </a:lnSpc>
              <a:buFont typeface="Arial" panose="020B0604020202020204" pitchFamily="34" charset="0"/>
              <a:buChar char="•"/>
            </a:pPr>
            <a:r>
              <a:rPr lang="en-US" sz="2600">
                <a:latin typeface="Century Gothic"/>
                <a:ea typeface="Nirmala UI" panose="020B0502040204020203" pitchFamily="34" charset="0"/>
                <a:cs typeface="Nirmala UI" panose="020B0502040204020203" pitchFamily="34" charset="0"/>
              </a:rPr>
              <a:t>Build a relationship with the Congressional office that will be sustained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600" b="1">
                <a:latin typeface="Century Gothic"/>
                <a:ea typeface="Nirmala UI" panose="020B0502040204020203" pitchFamily="34" charset="0"/>
                <a:cs typeface="Nirmala UI" panose="020B0502040204020203" pitchFamily="34" charset="0"/>
              </a:rPr>
              <a:t>Good luck!</a:t>
            </a: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FC7134B4-7C83-AAE4-C1D6-51684B1B6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8030B9C-A511-D951-A25C-3495F9235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290D91-65D2-874F-775D-0B5CC87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63" y="295709"/>
            <a:ext cx="11214457" cy="1325563"/>
          </a:xfrm>
        </p:spPr>
        <p:txBody>
          <a:bodyPr>
            <a:normAutofit/>
          </a:bodyPr>
          <a:lstStyle/>
          <a:p>
            <a:r>
              <a:rPr lang="en-US" sz="4800" i="1">
                <a:latin typeface="Century Gothic" panose="020B0502020202020204" pitchFamily="34" charset="0"/>
                <a:ea typeface="Nirmala UI" panose="020B0502040204020203" pitchFamily="34" charset="0"/>
                <a:cs typeface="Nirmala UI"/>
              </a:rPr>
              <a:t>Remember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38A2C4-1802-DB6E-F079-14223BE14515}"/>
              </a:ext>
            </a:extLst>
          </p:cNvPr>
          <p:cNvCxnSpPr/>
          <p:nvPr/>
        </p:nvCxnSpPr>
        <p:spPr>
          <a:xfrm flipV="1">
            <a:off x="748870" y="151578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3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76E3-89B9-88A7-17A9-8E1210C4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5" y="237722"/>
            <a:ext cx="10515600" cy="768511"/>
          </a:xfrm>
        </p:spPr>
        <p:txBody>
          <a:bodyPr>
            <a:normAutofit/>
          </a:bodyPr>
          <a:lstStyle/>
          <a:p>
            <a:pPr algn="ctr"/>
            <a:r>
              <a:rPr lang="en-US" sz="4400" i="1">
                <a:latin typeface="Century Gothic"/>
                <a:cs typeface="Calibri Light"/>
              </a:rPr>
              <a:t>FY'24 Arts Related Earmarks</a:t>
            </a:r>
            <a:endParaRPr lang="en-US" sz="4400" i="1">
              <a:latin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EFD00-FF27-39E7-78DF-227C6ECCE6F0}"/>
              </a:ext>
            </a:extLst>
          </p:cNvPr>
          <p:cNvSpPr txBox="1"/>
          <p:nvPr/>
        </p:nvSpPr>
        <p:spPr>
          <a:xfrm>
            <a:off x="1505407" y="6120644"/>
            <a:ext cx="864124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u="sng">
                <a:solidFill>
                  <a:srgbClr val="FFFF00"/>
                </a:solidFill>
                <a:latin typeface="Century Gothic"/>
                <a:ea typeface="+mn-lt"/>
                <a:cs typeface="+mn-lt"/>
              </a:rPr>
              <a:t>docs.google.com/spreadsheets/d/1aIWA9ivyeh41Rb-mZRIY6lmTbPP7ARpVTTAg0-J9XLk/</a:t>
            </a:r>
            <a:r>
              <a:rPr lang="en-US" sz="1200" u="sng" err="1">
                <a:solidFill>
                  <a:srgbClr val="FFFF00"/>
                </a:solidFill>
                <a:latin typeface="Century Gothic"/>
                <a:ea typeface="+mn-lt"/>
                <a:cs typeface="+mn-lt"/>
              </a:rPr>
              <a:t>edit?usp</a:t>
            </a:r>
            <a:r>
              <a:rPr lang="en-US" sz="1200" u="sng">
                <a:solidFill>
                  <a:srgbClr val="FFFF00"/>
                </a:solidFill>
                <a:latin typeface="Century Gothic"/>
                <a:ea typeface="+mn-lt"/>
                <a:cs typeface="+mn-lt"/>
              </a:rPr>
              <a:t>=sharing</a:t>
            </a:r>
            <a:endParaRPr lang="en-US"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8CD5A-CBB2-66E7-AEEA-8F42EA694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9200" y="1099868"/>
            <a:ext cx="8933657" cy="500740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2564BA73-6DA6-848D-4E57-56DB629CFDA6}"/>
              </a:ext>
            </a:extLst>
          </p:cNvPr>
          <p:cNvSpPr/>
          <p:nvPr/>
        </p:nvSpPr>
        <p:spPr>
          <a:xfrm rot="9150231">
            <a:off x="10373773" y="4619037"/>
            <a:ext cx="1395222" cy="57001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1FAAD6D5-338F-99C2-C026-94F75035A6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4" t="39682" r="24776" b="13068"/>
          <a:stretch/>
        </p:blipFill>
        <p:spPr>
          <a:xfrm>
            <a:off x="10270522" y="5811780"/>
            <a:ext cx="1924637" cy="91678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69EC6D2-5D94-0CF3-49AC-A3C42B27F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C05CB7C-B1C7-8C60-7C72-92A5DE0EE786}"/>
              </a:ext>
            </a:extLst>
          </p:cNvPr>
          <p:cNvSpPr/>
          <p:nvPr/>
        </p:nvSpPr>
        <p:spPr>
          <a:xfrm>
            <a:off x="5612859" y="4513634"/>
            <a:ext cx="1955260" cy="1580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07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76E3-89B9-88A7-17A9-8E1210C4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69" y="90157"/>
            <a:ext cx="10447461" cy="977447"/>
          </a:xfrm>
        </p:spPr>
        <p:txBody>
          <a:bodyPr>
            <a:normAutofit/>
          </a:bodyPr>
          <a:lstStyle/>
          <a:p>
            <a:pPr algn="ctr"/>
            <a:r>
              <a:rPr lang="en-US" sz="4400" i="1">
                <a:latin typeface="Century Gothic"/>
                <a:cs typeface="Calibri Light"/>
              </a:rPr>
              <a:t>2023 Arts Related Earmarks</a:t>
            </a:r>
            <a:endParaRPr lang="en-US" sz="4400" i="1">
              <a:latin typeface="Century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EFD00-FF27-39E7-78DF-227C6ECCE6F0}"/>
              </a:ext>
            </a:extLst>
          </p:cNvPr>
          <p:cNvSpPr txBox="1"/>
          <p:nvPr/>
        </p:nvSpPr>
        <p:spPr>
          <a:xfrm>
            <a:off x="1648853" y="6187213"/>
            <a:ext cx="843918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u="sng">
                <a:solidFill>
                  <a:srgbClr val="FFFF00"/>
                </a:solidFill>
                <a:latin typeface="Century Gothic"/>
                <a:ea typeface="+mn-lt"/>
                <a:cs typeface="+mn-lt"/>
              </a:rPr>
              <a:t>docs.google.com/spreadsheets/d/1S8-ivzH10WwgPd-K6oUE6pL6rZaLlk2LHSto9-VKE6k/</a:t>
            </a:r>
            <a:r>
              <a:rPr lang="en-US" sz="1200" u="sng" err="1">
                <a:solidFill>
                  <a:srgbClr val="FFFF00"/>
                </a:solidFill>
                <a:latin typeface="Century Gothic"/>
                <a:ea typeface="+mn-lt"/>
                <a:cs typeface="+mn-lt"/>
              </a:rPr>
              <a:t>edit?usp</a:t>
            </a:r>
            <a:r>
              <a:rPr lang="en-US" sz="1200" u="sng">
                <a:solidFill>
                  <a:srgbClr val="FFFF00"/>
                </a:solidFill>
                <a:latin typeface="Century Gothic"/>
                <a:ea typeface="+mn-lt"/>
                <a:cs typeface="+mn-lt"/>
              </a:rPr>
              <a:t>=sharing</a:t>
            </a:r>
            <a:endParaRPr lang="en-US">
              <a:latin typeface="Century Gothic"/>
              <a:ea typeface="+mn-lt"/>
              <a:cs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8CD5A-CBB2-66E7-AEEA-8F42EA694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2387" y="1118404"/>
            <a:ext cx="9144000" cy="4907228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20914BE7-09F4-91DC-7C2F-D14F80B7FC5E}"/>
              </a:ext>
            </a:extLst>
          </p:cNvPr>
          <p:cNvSpPr/>
          <p:nvPr/>
        </p:nvSpPr>
        <p:spPr>
          <a:xfrm rot="9150231">
            <a:off x="10559171" y="4842774"/>
            <a:ext cx="1395222" cy="570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7B48EE73-EC47-9C5B-9DAF-CE63F15FF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4" t="39682" r="24776" b="13068"/>
          <a:stretch/>
        </p:blipFill>
        <p:spPr>
          <a:xfrm>
            <a:off x="10282400" y="5835531"/>
            <a:ext cx="1924637" cy="91678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269DAAB-52F4-DDE8-359D-F821869F0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DBDE9D1-2830-58DF-085A-E7DD5A073078}"/>
              </a:ext>
            </a:extLst>
          </p:cNvPr>
          <p:cNvSpPr/>
          <p:nvPr/>
        </p:nvSpPr>
        <p:spPr>
          <a:xfrm>
            <a:off x="6109705" y="5283509"/>
            <a:ext cx="1081547" cy="626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88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2AAF2-3623-A5ED-575D-F9E3ADC1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D2124B-A3D7-359C-4986-05EC6536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02" y="1527402"/>
            <a:ext cx="10795540" cy="43643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>
                <a:effectLst/>
                <a:latin typeface="Century Gothic"/>
              </a:rPr>
              <a:t>Senate Guidance for last year’s FY’24 Requests (not available yet for FY’25):</a:t>
            </a:r>
            <a:endParaRPr lang="en-US" sz="2000" b="0" i="0" u="none" strike="noStrike">
              <a:effectLst/>
              <a:latin typeface="Century Gothic"/>
            </a:endParaRP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sng" strike="noStrike">
                <a:solidFill>
                  <a:srgbClr val="FFFF00"/>
                </a:solidFill>
                <a:effectLst/>
                <a:latin typeface="Century Gothic"/>
                <a:hlinkClick r:id="rId2" tooltip="Original URL:&#10;http://www.appropriations.senate.gov/imo/media/doc/FY2024%20Appropriations%20Requests%20General%20Guidance.pdf&#10;&#10;Click to follow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www.appropriations.senate.gov/imo/media/doc/FY2024%20Appropriations%20Requests%20General%20Guidance.pdf</a:t>
            </a:r>
            <a:endParaRPr lang="en-US" sz="1200" i="0" u="none" strike="noStrike">
              <a:solidFill>
                <a:srgbClr val="FFFF00"/>
              </a:solidFill>
              <a:effectLst/>
              <a:latin typeface="Century Gothic"/>
            </a:endParaRP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>
              <a:effectLst/>
              <a:latin typeface="Century Gothic" panose="020B0502020202020204" pitchFamily="34" charset="0"/>
            </a:endParaRP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strike="noStrike">
                <a:effectLst/>
                <a:latin typeface="Century Gothic"/>
              </a:rPr>
              <a:t>List of the FY’24 “Projects in the Senate Bills” for FY’24 Appropriations:</a:t>
            </a:r>
            <a:endParaRPr lang="en-US" sz="2000" b="0" i="0" strike="noStrike">
              <a:effectLst/>
              <a:latin typeface="Century Gothic"/>
            </a:endParaRP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>
                <a:solidFill>
                  <a:srgbClr val="FFFF00"/>
                </a:solidFill>
                <a:effectLst/>
                <a:latin typeface="Century Gothic"/>
                <a:hlinkClick r:id="rId3" tooltip="Original URL:&#10;https://www.appropriations.senate.gov/fy-2024-congressionally-directed-spending&#10;&#10;Click to follow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www.appropriations.senate.gov/fy-2024-congressionally-directed-spending</a:t>
            </a:r>
            <a:endParaRPr lang="en-US" sz="1200" b="0" i="0" u="none" strike="noStrike">
              <a:solidFill>
                <a:srgbClr val="FFFF00"/>
              </a:solidFill>
              <a:effectLst/>
              <a:latin typeface="Century Gothic"/>
            </a:endParaRP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>
              <a:effectLst/>
              <a:latin typeface="Century Gothic" panose="020B0502020202020204" pitchFamily="34" charset="0"/>
            </a:endParaRP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>
                <a:effectLst/>
                <a:latin typeface="Century Gothic"/>
              </a:rPr>
              <a:t>List of all FY’24 “Member Requests” submitted by Senators (alpha order), but most were not included in final appropriations bills:</a:t>
            </a:r>
            <a:endParaRPr lang="en-US" sz="2000" b="0" i="0" u="none" strike="noStrike">
              <a:effectLst/>
              <a:latin typeface="Century Gothic"/>
            </a:endParaRPr>
          </a:p>
          <a:p>
            <a:pPr marL="0" marR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>
                <a:solidFill>
                  <a:srgbClr val="FFFF00"/>
                </a:solidFill>
                <a:effectLst/>
                <a:latin typeface="Century Gothic"/>
                <a:hlinkClick r:id="rId4" tooltip="Original URL:&#10;https://www.appropriations.senate.gov/fy-2024-congressionally-directed-spending&#10;&#10;Click to follow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www.appropriations.senate.gov/fy-2024-congressionally-directed-spending</a:t>
            </a:r>
            <a:endParaRPr lang="en-US" sz="1200" b="0" i="0" u="sng" strike="noStrike">
              <a:solidFill>
                <a:srgbClr val="FFFF00"/>
              </a:solidFill>
              <a:effectLst/>
              <a:latin typeface="Century Gothic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400" b="1">
              <a:solidFill>
                <a:srgbClr val="FFFFFF"/>
              </a:solidFill>
              <a:latin typeface="Century Gothic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FFFFFF"/>
                </a:solidFill>
                <a:latin typeface="Century Gothic"/>
              </a:rPr>
              <a:t>List of Arts-Related Projects-only in the Senate bills for FY’24 Appropriations:</a:t>
            </a:r>
            <a:endParaRPr lang="en-US" sz="2000">
              <a:solidFill>
                <a:srgbClr val="000000"/>
              </a:solidFill>
              <a:latin typeface="Century Gothic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u="sng">
                <a:solidFill>
                  <a:srgbClr val="FFFF00"/>
                </a:solidFill>
                <a:latin typeface="Century Gothic"/>
                <a:ea typeface="+mn-lt"/>
                <a:cs typeface="+mn-lt"/>
              </a:rPr>
              <a:t>docs.google.com/spreadsheets/d/1aIWA9ivyeh41Rb-mZRIY6lmTbPP7ARpVTTAg0-J9XLk/</a:t>
            </a:r>
            <a:r>
              <a:rPr lang="en-US" sz="1200" u="sng" err="1">
                <a:solidFill>
                  <a:srgbClr val="FFFF00"/>
                </a:solidFill>
                <a:latin typeface="Century Gothic"/>
                <a:ea typeface="+mn-lt"/>
                <a:cs typeface="+mn-lt"/>
              </a:rPr>
              <a:t>edit?usp</a:t>
            </a:r>
            <a:r>
              <a:rPr lang="en-US" sz="1200" u="sng">
                <a:solidFill>
                  <a:srgbClr val="FFFF00"/>
                </a:solidFill>
                <a:latin typeface="Century Gothic"/>
                <a:ea typeface="+mn-lt"/>
                <a:cs typeface="+mn-lt"/>
              </a:rPr>
              <a:t>=sharing</a:t>
            </a:r>
            <a:endParaRPr lang="en-US" u="sng">
              <a:latin typeface="Century Gothic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400">
              <a:solidFill>
                <a:srgbClr val="000000"/>
              </a:solidFill>
              <a:latin typeface="Century Gothic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FFFFFF"/>
                </a:solidFill>
                <a:latin typeface="Century Gothic"/>
              </a:rPr>
              <a:t>List of Arts-Related Projects-only in the House &amp; Senate bills for FY’23 Appropriations:</a:t>
            </a:r>
            <a:endParaRPr lang="en-US" sz="2000">
              <a:solidFill>
                <a:srgbClr val="000000"/>
              </a:solidFill>
              <a:latin typeface="Century Gothic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u="sng">
                <a:solidFill>
                  <a:srgbClr val="FFFF00"/>
                </a:solidFill>
                <a:latin typeface="Century Gothic"/>
                <a:ea typeface="+mn-lt"/>
                <a:cs typeface="+mn-lt"/>
              </a:rPr>
              <a:t>docs.google.com/spreadsheets/d/1S8-ivzH10WwgPd-K6oUE6pL6rZaLlk2LHSto9-VKE6k/</a:t>
            </a:r>
            <a:r>
              <a:rPr lang="en-US" sz="1200" u="sng" err="1">
                <a:solidFill>
                  <a:srgbClr val="FFFF00"/>
                </a:solidFill>
                <a:latin typeface="Century Gothic"/>
                <a:ea typeface="+mn-lt"/>
                <a:cs typeface="+mn-lt"/>
              </a:rPr>
              <a:t>edit?usp</a:t>
            </a:r>
            <a:r>
              <a:rPr lang="en-US" sz="1200" u="sng">
                <a:solidFill>
                  <a:srgbClr val="FFFF00"/>
                </a:solidFill>
                <a:latin typeface="Century Gothic"/>
                <a:ea typeface="+mn-lt"/>
                <a:cs typeface="+mn-lt"/>
              </a:rPr>
              <a:t>=sharing</a:t>
            </a:r>
            <a:endParaRPr lang="en-US" u="sng">
              <a:latin typeface="Century Gothic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598E9B-0CB3-B912-7080-0E03DB39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55" y="201839"/>
            <a:ext cx="10917767" cy="1325563"/>
          </a:xfrm>
        </p:spPr>
        <p:txBody>
          <a:bodyPr>
            <a:normAutofit/>
          </a:bodyPr>
          <a:lstStyle/>
          <a:p>
            <a:r>
              <a:rPr lang="en-US" sz="4800" i="1" u="none" strike="noStrike">
                <a:effectLst/>
                <a:latin typeface="Century Gothic"/>
              </a:rPr>
              <a:t>Useful Resources</a:t>
            </a:r>
            <a:r>
              <a:rPr lang="en-US" sz="4800" i="1">
                <a:latin typeface="Century Gothic"/>
              </a:rPr>
              <a:t> </a:t>
            </a:r>
            <a:r>
              <a:rPr lang="en-US" sz="2000" i="1">
                <a:latin typeface="Century Gothic"/>
              </a:rPr>
              <a:t>(Will update as new FY'25 info is released)</a:t>
            </a:r>
            <a:endParaRPr lang="en-US" sz="2000" i="1">
              <a:latin typeface="Century Gothic" panose="020B0502020202020204" pitchFamily="34" charset="0"/>
              <a:ea typeface="+mn-ea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3E396D-2F00-1D9A-BAE7-30D0E841F839}"/>
              </a:ext>
            </a:extLst>
          </p:cNvPr>
          <p:cNvCxnSpPr/>
          <p:nvPr/>
        </p:nvCxnSpPr>
        <p:spPr>
          <a:xfrm flipV="1">
            <a:off x="851902" y="1253473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6" descr="Logo&#10;&#10;Description automatically generated">
            <a:extLst>
              <a:ext uri="{FF2B5EF4-FFF2-40B4-BE49-F238E27FC236}">
                <a16:creationId xmlns:a16="http://schemas.microsoft.com/office/drawing/2014/main" id="{645E4B50-B4C3-E469-D7F0-66A3CC6805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BF7A177-41D8-099A-0008-B08CD3DCB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20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76E3-89B9-88A7-17A9-8E1210C4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91" y="351006"/>
            <a:ext cx="10530348" cy="1665492"/>
          </a:xfrm>
        </p:spPr>
        <p:txBody>
          <a:bodyPr>
            <a:normAutofit/>
          </a:bodyPr>
          <a:lstStyle/>
          <a:p>
            <a:r>
              <a:rPr lang="en-US" sz="3400" i="1">
                <a:latin typeface="Century Gothic"/>
                <a:ea typeface="+mj-lt"/>
                <a:cs typeface="+mj-lt"/>
              </a:rPr>
              <a:t>Thank you. Reminder of where you’ll find today’s webinar recording, slides &amp; resources.</a:t>
            </a:r>
            <a:endParaRPr lang="en-US" sz="3400">
              <a:latin typeface="Century Gothic"/>
              <a:ea typeface="+mj-lt"/>
              <a:cs typeface="+mj-lt"/>
            </a:endParaRPr>
          </a:p>
          <a:p>
            <a:endParaRPr lang="en-US" sz="3600" i="1">
              <a:latin typeface="Century Gothic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A51C9-AFE7-BBB4-7F70-4AFBF5FA4473}"/>
              </a:ext>
            </a:extLst>
          </p:cNvPr>
          <p:cNvSpPr txBox="1"/>
          <p:nvPr/>
        </p:nvSpPr>
        <p:spPr>
          <a:xfrm>
            <a:off x="6890215" y="2198114"/>
            <a:ext cx="483533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Century Gothic"/>
              </a:rPr>
              <a:t>Earmarks Webinar Resource Page:</a:t>
            </a:r>
          </a:p>
          <a:p>
            <a:r>
              <a:rPr lang="en-US">
                <a:solidFill>
                  <a:srgbClr val="FFFF00"/>
                </a:solidFill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www.artsactionfund.org/earmark-webinar-2024</a:t>
            </a:r>
            <a:r>
              <a:rPr lang="en-US">
                <a:solidFill>
                  <a:srgbClr val="FFFF00"/>
                </a:solidFill>
                <a:latin typeface="Century Gothic"/>
              </a:rPr>
              <a:t> </a:t>
            </a:r>
            <a:endParaRPr lang="en-US" sz="2000">
              <a:solidFill>
                <a:srgbClr val="FFFF00"/>
              </a:solidFill>
              <a:latin typeface="Century Gothic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DDF867-840E-B430-73FC-C00D6DCACDDD}"/>
              </a:ext>
            </a:extLst>
          </p:cNvPr>
          <p:cNvCxnSpPr/>
          <p:nvPr/>
        </p:nvCxnSpPr>
        <p:spPr>
          <a:xfrm flipV="1">
            <a:off x="851902" y="1709513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C6E6257-7335-0C91-4770-162EF73F71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r="7970"/>
          <a:stretch/>
        </p:blipFill>
        <p:spPr>
          <a:xfrm>
            <a:off x="716580" y="2174614"/>
            <a:ext cx="5894209" cy="32173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5B97D7-2054-1445-E8E5-250E46A885EE}"/>
              </a:ext>
            </a:extLst>
          </p:cNvPr>
          <p:cNvSpPr txBox="1"/>
          <p:nvPr/>
        </p:nvSpPr>
        <p:spPr>
          <a:xfrm>
            <a:off x="6890214" y="3668306"/>
            <a:ext cx="4835331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Century Gothic"/>
                <a:cs typeface="Calibri"/>
              </a:rPr>
              <a:t>Questions:</a:t>
            </a:r>
          </a:p>
          <a:p>
            <a:r>
              <a:rPr lang="en-US" sz="2000" dirty="0">
                <a:latin typeface="Century Gothic"/>
                <a:cs typeface="Calibri"/>
              </a:rPr>
              <a:t>For additional questions, please e-mail Americans for the Arts Public Policy Manager </a:t>
            </a:r>
            <a:r>
              <a:rPr lang="en-US" sz="2000" b="1" dirty="0">
                <a:latin typeface="Century Gothic"/>
                <a:cs typeface="Calibri"/>
              </a:rPr>
              <a:t>Olivia Tarpley </a:t>
            </a:r>
            <a:r>
              <a:rPr lang="en-US" sz="2000" dirty="0">
                <a:latin typeface="Century Gothic"/>
                <a:cs typeface="Calibri"/>
              </a:rPr>
              <a:t>at </a:t>
            </a:r>
            <a:r>
              <a:rPr lang="en-US" sz="2000" dirty="0">
                <a:solidFill>
                  <a:srgbClr val="FFFF00"/>
                </a:solidFill>
                <a:latin typeface="Century Gothic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Otarpley@artsusa.org</a:t>
            </a:r>
            <a:r>
              <a:rPr lang="en-US" sz="2000" b="1" dirty="0">
                <a:latin typeface="Century Gothic"/>
                <a:cs typeface="Calibri"/>
              </a:rPr>
              <a:t>.</a:t>
            </a:r>
            <a:endParaRPr lang="en-US" b="1" dirty="0">
              <a:latin typeface="Century Gothic"/>
            </a:endParaRPr>
          </a:p>
        </p:txBody>
      </p:sp>
      <p:pic>
        <p:nvPicPr>
          <p:cNvPr id="10" name="Picture 6" descr="Logo&#10;&#10;Description automatically generated">
            <a:extLst>
              <a:ext uri="{FF2B5EF4-FFF2-40B4-BE49-F238E27FC236}">
                <a16:creationId xmlns:a16="http://schemas.microsoft.com/office/drawing/2014/main" id="{2742D936-D92A-D5FB-AB17-BE8AC0F34E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0BCBA7F-4B94-0B93-C7E1-B94DF2538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845481-A55D-BB06-6E87-6E8A0B5711D2}"/>
              </a:ext>
            </a:extLst>
          </p:cNvPr>
          <p:cNvSpPr txBox="1"/>
          <p:nvPr/>
        </p:nvSpPr>
        <p:spPr>
          <a:xfrm>
            <a:off x="-700644" y="8906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CA7C-B47B-234A-9A58-11CC54D3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64" y="249464"/>
            <a:ext cx="10835148" cy="1337853"/>
          </a:xfrm>
        </p:spPr>
        <p:txBody>
          <a:bodyPr>
            <a:noAutofit/>
          </a:bodyPr>
          <a:lstStyle/>
          <a:p>
            <a:r>
              <a:rPr lang="en-US" i="1">
                <a:latin typeface="Century Gothic"/>
                <a:ea typeface="+mn-ea"/>
                <a:cs typeface="Calibri"/>
              </a:rPr>
              <a:t>Year-Around Arts Advocacy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9E2B3-B8B2-ED3C-7519-78ACB9F90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712" y="1587317"/>
            <a:ext cx="10515600" cy="45234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Century Gothic"/>
              </a:rPr>
              <a:t>Today’s Earmarks webinar</a:t>
            </a:r>
            <a:r>
              <a:rPr lang="en-US">
                <a:latin typeface="Century Gothic"/>
              </a:rPr>
              <a:t> – </a:t>
            </a:r>
            <a:r>
              <a:rPr lang="en-US" sz="2400" b="1" i="1">
                <a:solidFill>
                  <a:srgbClr val="FFFF00"/>
                </a:solidFill>
                <a:latin typeface="Century Gothic"/>
              </a:rPr>
              <a:t>Feb. 9, 2024</a:t>
            </a:r>
          </a:p>
          <a:p>
            <a:pPr lvl="1"/>
            <a:r>
              <a:rPr lang="en-US">
                <a:latin typeface="Century Gothic"/>
              </a:rPr>
              <a:t>This is our </a:t>
            </a:r>
            <a:r>
              <a:rPr lang="en-US" b="1" i="1">
                <a:solidFill>
                  <a:srgbClr val="FFFF00"/>
                </a:solidFill>
                <a:latin typeface="Century Gothic"/>
              </a:rPr>
              <a:t>second in a series </a:t>
            </a:r>
            <a:r>
              <a:rPr lang="en-US">
                <a:latin typeface="Century Gothic"/>
              </a:rPr>
              <a:t>of Arts Advocacy webinars that we will present in 2024.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sz="1000" b="1">
              <a:latin typeface="Century Gothic"/>
            </a:endParaRPr>
          </a:p>
          <a:p>
            <a:pPr marL="0" indent="0">
              <a:buNone/>
            </a:pPr>
            <a:r>
              <a:rPr lang="en-US" b="1">
                <a:latin typeface="Century Gothic"/>
              </a:rPr>
              <a:t>Upcoming webinars and advocacy events:</a:t>
            </a:r>
          </a:p>
          <a:p>
            <a:pPr lvl="1"/>
            <a:r>
              <a:rPr lang="en-US">
                <a:latin typeface="Century Gothic"/>
              </a:rPr>
              <a:t>Nancy Hanks Lecture on Arts &amp; Public Policy – </a:t>
            </a:r>
            <a:r>
              <a:rPr lang="en-US" b="1" i="1">
                <a:solidFill>
                  <a:srgbClr val="FFFF00"/>
                </a:solidFill>
                <a:latin typeface="Century Gothic"/>
              </a:rPr>
              <a:t>March 12, 2024 </a:t>
            </a:r>
          </a:p>
          <a:p>
            <a:pPr lvl="1"/>
            <a:r>
              <a:rPr lang="en-US">
                <a:latin typeface="Century Gothic"/>
              </a:rPr>
              <a:t>Advocacy 201 Webinar –</a:t>
            </a:r>
            <a:r>
              <a:rPr lang="en-US" b="1" i="1">
                <a:latin typeface="Century Gothic"/>
              </a:rPr>
              <a:t> </a:t>
            </a:r>
            <a:r>
              <a:rPr lang="en-US" b="1" i="1">
                <a:solidFill>
                  <a:srgbClr val="FFFF00"/>
                </a:solidFill>
                <a:latin typeface="Century Gothic"/>
              </a:rPr>
              <a:t>April 2024</a:t>
            </a:r>
          </a:p>
          <a:p>
            <a:pPr lvl="1"/>
            <a:r>
              <a:rPr lang="en-US">
                <a:latin typeface="Century Gothic"/>
              </a:rPr>
              <a:t>National Arts Advocacy Zoom/Call-In Week – </a:t>
            </a:r>
            <a:r>
              <a:rPr lang="en-US" b="1" i="1">
                <a:solidFill>
                  <a:srgbClr val="FFFF00"/>
                </a:solidFill>
                <a:latin typeface="Century Gothic"/>
              </a:rPr>
              <a:t>May 2024</a:t>
            </a:r>
          </a:p>
          <a:p>
            <a:pPr lvl="1"/>
            <a:r>
              <a:rPr lang="en-US">
                <a:latin typeface="Century Gothic"/>
              </a:rPr>
              <a:t>Advocacy 301 Webinar – </a:t>
            </a:r>
            <a:r>
              <a:rPr lang="en-US" b="1" i="1">
                <a:solidFill>
                  <a:srgbClr val="FFFF00"/>
                </a:solidFill>
                <a:latin typeface="Century Gothic"/>
              </a:rPr>
              <a:t>July 2024</a:t>
            </a:r>
          </a:p>
          <a:p>
            <a:pPr lvl="1"/>
            <a:r>
              <a:rPr lang="en-US">
                <a:latin typeface="Century Gothic"/>
              </a:rPr>
              <a:t>Advocacy 401 Webinar – </a:t>
            </a:r>
            <a:r>
              <a:rPr lang="en-US" b="1" i="1">
                <a:solidFill>
                  <a:srgbClr val="FFFF00"/>
                </a:solidFill>
                <a:latin typeface="Century Gothic"/>
              </a:rPr>
              <a:t>September 2024</a:t>
            </a:r>
          </a:p>
          <a:p>
            <a:pPr lvl="1"/>
            <a:r>
              <a:rPr lang="en-US">
                <a:latin typeface="Century Gothic"/>
              </a:rPr>
              <a:t>Post-Election Impact Webinar –</a:t>
            </a:r>
            <a:r>
              <a:rPr lang="en-US" b="1" i="1">
                <a:solidFill>
                  <a:srgbClr val="FFFF00"/>
                </a:solidFill>
                <a:latin typeface="Century Gothic"/>
              </a:rPr>
              <a:t> November 2024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526D6A-E3ED-416A-BFAE-98C07226F3C3}"/>
              </a:ext>
            </a:extLst>
          </p:cNvPr>
          <p:cNvCxnSpPr/>
          <p:nvPr/>
        </p:nvCxnSpPr>
        <p:spPr>
          <a:xfrm flipV="1">
            <a:off x="851902" y="139703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8BCE805C-5207-EC82-6B47-AEA41F43C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AED4463-AF06-DA26-D907-4F97ED010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76E3-89B9-88A7-17A9-8E1210C4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39" y="-2955"/>
            <a:ext cx="10515600" cy="1193544"/>
          </a:xfrm>
        </p:spPr>
        <p:txBody>
          <a:bodyPr>
            <a:normAutofit/>
          </a:bodyPr>
          <a:lstStyle/>
          <a:p>
            <a:r>
              <a:rPr lang="en-US" sz="4400" i="1">
                <a:latin typeface="Century Gothic"/>
                <a:cs typeface="Calibri Light"/>
              </a:rPr>
              <a:t>Today’s Earmarks Webinar &amp; Slides</a:t>
            </a:r>
            <a:endParaRPr lang="en-US" sz="4400" i="1">
              <a:latin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A51C9-AFE7-BBB4-7F70-4AFBF5FA4473}"/>
              </a:ext>
            </a:extLst>
          </p:cNvPr>
          <p:cNvSpPr txBox="1"/>
          <p:nvPr/>
        </p:nvSpPr>
        <p:spPr>
          <a:xfrm>
            <a:off x="6890215" y="1958808"/>
            <a:ext cx="483533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latin typeface="Century Gothic"/>
              </a:rPr>
              <a:t>Earmarks Webinar Resource Page:</a:t>
            </a:r>
          </a:p>
          <a:p>
            <a:r>
              <a:rPr lang="en-US">
                <a:solidFill>
                  <a:srgbClr val="FFFF00"/>
                </a:solidFill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www.artsactionfund.org/earmark-webinar-2024</a:t>
            </a:r>
            <a:r>
              <a:rPr lang="en-US">
                <a:solidFill>
                  <a:srgbClr val="FFFF00"/>
                </a:solidFill>
                <a:latin typeface="Century Gothic"/>
              </a:rPr>
              <a:t> </a:t>
            </a:r>
            <a:endParaRPr lang="en-US" sz="2000">
              <a:solidFill>
                <a:srgbClr val="FFFF00"/>
              </a:solidFill>
              <a:latin typeface="Century Gothic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DDF867-840E-B430-73FC-C00D6DCACDDD}"/>
              </a:ext>
            </a:extLst>
          </p:cNvPr>
          <p:cNvCxnSpPr/>
          <p:nvPr/>
        </p:nvCxnSpPr>
        <p:spPr>
          <a:xfrm flipV="1">
            <a:off x="851902" y="139703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C6E6257-7335-0C91-4770-162EF73F71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r="7970"/>
          <a:stretch/>
        </p:blipFill>
        <p:spPr>
          <a:xfrm>
            <a:off x="716580" y="1935308"/>
            <a:ext cx="5894209" cy="32173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5B97D7-2054-1445-E8E5-250E46A885EE}"/>
              </a:ext>
            </a:extLst>
          </p:cNvPr>
          <p:cNvSpPr txBox="1"/>
          <p:nvPr/>
        </p:nvSpPr>
        <p:spPr>
          <a:xfrm>
            <a:off x="6890214" y="3429000"/>
            <a:ext cx="4835331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Century Gothic"/>
                <a:cs typeface="Calibri"/>
              </a:rPr>
              <a:t>Questions:</a:t>
            </a:r>
          </a:p>
          <a:p>
            <a:r>
              <a:rPr lang="en-US" sz="2000" dirty="0">
                <a:latin typeface="Century Gothic"/>
                <a:cs typeface="Calibri"/>
              </a:rPr>
              <a:t>For additional questions, please e-mail Americans for the Arts Public Policy Manager </a:t>
            </a:r>
            <a:r>
              <a:rPr lang="en-US" sz="2000" b="1" dirty="0">
                <a:latin typeface="Century Gothic"/>
                <a:cs typeface="Calibri"/>
              </a:rPr>
              <a:t>Olivia Tarpley </a:t>
            </a:r>
            <a:r>
              <a:rPr lang="en-US" sz="2000" dirty="0">
                <a:latin typeface="Century Gothic"/>
                <a:cs typeface="Calibri"/>
              </a:rPr>
              <a:t>at </a:t>
            </a:r>
            <a:r>
              <a:rPr lang="en-US" sz="2000" dirty="0">
                <a:solidFill>
                  <a:srgbClr val="FFFF00"/>
                </a:solidFill>
                <a:latin typeface="Century Gothic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Otarpley@artsusa.org</a:t>
            </a:r>
            <a:r>
              <a:rPr lang="en-US" sz="2000" b="1" dirty="0">
                <a:latin typeface="Century Gothic"/>
                <a:cs typeface="Calibri"/>
              </a:rPr>
              <a:t>.</a:t>
            </a:r>
            <a:endParaRPr lang="en-US" b="1" dirty="0">
              <a:latin typeface="Century Gothic"/>
            </a:endParaRPr>
          </a:p>
        </p:txBody>
      </p:sp>
      <p:pic>
        <p:nvPicPr>
          <p:cNvPr id="10" name="Picture 6" descr="Logo&#10;&#10;Description automatically generated">
            <a:extLst>
              <a:ext uri="{FF2B5EF4-FFF2-40B4-BE49-F238E27FC236}">
                <a16:creationId xmlns:a16="http://schemas.microsoft.com/office/drawing/2014/main" id="{2742D936-D92A-D5FB-AB17-BE8AC0F34E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0BCBA7F-4B94-0B93-C7E1-B94DF2538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6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E7FA5-401D-3C0B-17D2-F5B45171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8253FF-7160-0949-325E-864F06C07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0" t="10287" r="24703"/>
          <a:stretch/>
        </p:blipFill>
        <p:spPr>
          <a:xfrm>
            <a:off x="877130" y="1645081"/>
            <a:ext cx="1830325" cy="278503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0A9DA0-CB38-5106-794F-F5D1F93BD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r="11286"/>
          <a:stretch/>
        </p:blipFill>
        <p:spPr>
          <a:xfrm>
            <a:off x="3406674" y="1632817"/>
            <a:ext cx="2192181" cy="28091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8F773-9AB5-A3BC-A961-136576A56D9F}"/>
              </a:ext>
            </a:extLst>
          </p:cNvPr>
          <p:cNvSpPr txBox="1"/>
          <p:nvPr/>
        </p:nvSpPr>
        <p:spPr>
          <a:xfrm>
            <a:off x="203531" y="4702199"/>
            <a:ext cx="3129513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Century Gothic"/>
                <a:cs typeface="Calibri"/>
              </a:rPr>
              <a:t>Bill Harper</a:t>
            </a:r>
          </a:p>
          <a:p>
            <a:pPr algn="ctr"/>
            <a:r>
              <a:rPr lang="en-US" sz="1400">
                <a:latin typeface="Century Gothic"/>
                <a:cs typeface="Calibri"/>
              </a:rPr>
              <a:t>Harper Downing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13664-71DB-56EF-43A4-0541CBC89165}"/>
              </a:ext>
            </a:extLst>
          </p:cNvPr>
          <p:cNvSpPr txBox="1"/>
          <p:nvPr/>
        </p:nvSpPr>
        <p:spPr>
          <a:xfrm>
            <a:off x="2796040" y="4694244"/>
            <a:ext cx="3413395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Century Gothic"/>
                <a:cs typeface="Calibri"/>
              </a:rPr>
              <a:t>Roberta Downing</a:t>
            </a:r>
          </a:p>
          <a:p>
            <a:pPr algn="ctr"/>
            <a:r>
              <a:rPr lang="en-US" sz="1400">
                <a:latin typeface="Century Gothic"/>
                <a:cs typeface="Calibri"/>
              </a:rPr>
              <a:t>Harper Downing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AA269-A080-CA7B-15AC-9B2FE49696D2}"/>
              </a:ext>
            </a:extLst>
          </p:cNvPr>
          <p:cNvSpPr txBox="1"/>
          <p:nvPr/>
        </p:nvSpPr>
        <p:spPr>
          <a:xfrm>
            <a:off x="834644" y="353347"/>
            <a:ext cx="110658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i="1">
                <a:latin typeface="Century Gothic"/>
                <a:cs typeface="Calibri"/>
              </a:rPr>
              <a:t>Guest Speakers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CA2BF8-765B-8DE9-85D9-1601405D70E4}"/>
              </a:ext>
            </a:extLst>
          </p:cNvPr>
          <p:cNvCxnSpPr/>
          <p:nvPr/>
        </p:nvCxnSpPr>
        <p:spPr>
          <a:xfrm flipV="1">
            <a:off x="851902" y="1237264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07A0DAE8-5950-787C-5546-55A12F2418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5" t="6" r="9604" b="614"/>
          <a:stretch/>
        </p:blipFill>
        <p:spPr>
          <a:xfrm>
            <a:off x="9027893" y="1691463"/>
            <a:ext cx="2200252" cy="27986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987FE-E46D-8E1D-3A14-E29A8D26162C}"/>
              </a:ext>
            </a:extLst>
          </p:cNvPr>
          <p:cNvSpPr txBox="1"/>
          <p:nvPr/>
        </p:nvSpPr>
        <p:spPr>
          <a:xfrm>
            <a:off x="8536860" y="4630429"/>
            <a:ext cx="33023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entury Gothic"/>
                <a:cs typeface="Calibri"/>
              </a:rPr>
              <a:t>Robert </a:t>
            </a:r>
            <a:r>
              <a:rPr lang="en-US" sz="2000" b="1" dirty="0" err="1">
                <a:latin typeface="Century Gothic"/>
                <a:cs typeface="Calibri"/>
              </a:rPr>
              <a:t>Chelimsky</a:t>
            </a:r>
            <a:endParaRPr lang="en-US" sz="2000" b="1" dirty="0">
              <a:latin typeface="Century Gothic"/>
              <a:cs typeface="Calibri"/>
            </a:endParaRPr>
          </a:p>
          <a:p>
            <a:pPr algn="ctr"/>
            <a:r>
              <a:rPr lang="en-US" sz="1400" dirty="0">
                <a:latin typeface="Century Gothic"/>
                <a:cs typeface="Calibri"/>
              </a:rPr>
              <a:t>Managing Director, </a:t>
            </a:r>
          </a:p>
          <a:p>
            <a:pPr algn="ctr"/>
            <a:r>
              <a:rPr lang="en-US" sz="1400" dirty="0">
                <a:latin typeface="Century Gothic"/>
                <a:cs typeface="Calibri"/>
              </a:rPr>
              <a:t>Playwrights' Center, St. Paul, MN</a:t>
            </a:r>
            <a:endParaRPr lang="en-US" dirty="0"/>
          </a:p>
        </p:txBody>
      </p:sp>
      <p:pic>
        <p:nvPicPr>
          <p:cNvPr id="11" name="Picture 6" descr="Logo&#10;&#10;Description automatically generated">
            <a:extLst>
              <a:ext uri="{FF2B5EF4-FFF2-40B4-BE49-F238E27FC236}">
                <a16:creationId xmlns:a16="http://schemas.microsoft.com/office/drawing/2014/main" id="{DCBEEBE7-8094-9DF2-50AE-DF1620E404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26794F3-EA83-7D50-D596-F64F95EA1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7D1759-510B-3EE5-99BC-39CE4EF03BE9}"/>
              </a:ext>
            </a:extLst>
          </p:cNvPr>
          <p:cNvSpPr txBox="1"/>
          <p:nvPr/>
        </p:nvSpPr>
        <p:spPr>
          <a:xfrm>
            <a:off x="5815993" y="4640643"/>
            <a:ext cx="2860572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Century Gothic"/>
                <a:cs typeface="Calibri"/>
              </a:rPr>
              <a:t>Randall Reid Smith</a:t>
            </a:r>
          </a:p>
          <a:p>
            <a:pPr algn="ctr"/>
            <a:r>
              <a:rPr lang="en-US" sz="1400" b="0" i="0">
                <a:effectLst/>
                <a:latin typeface="Century Gothic" panose="020B0502020202020204" pitchFamily="34" charset="0"/>
              </a:rPr>
              <a:t>Governor’s Curator for the WV Department of Arts, Culture and History</a:t>
            </a:r>
          </a:p>
          <a:p>
            <a:pPr algn="ctr"/>
            <a:endParaRPr lang="en-US" sz="2000" b="1">
              <a:latin typeface="Century Gothic"/>
              <a:cs typeface="Calibri"/>
            </a:endParaRPr>
          </a:p>
        </p:txBody>
      </p:sp>
      <p:pic>
        <p:nvPicPr>
          <p:cNvPr id="8" name="Picture 7" descr="A person in a suit leaning on a gear&#10;&#10;Description automatically generated">
            <a:extLst>
              <a:ext uri="{FF2B5EF4-FFF2-40B4-BE49-F238E27FC236}">
                <a16:creationId xmlns:a16="http://schemas.microsoft.com/office/drawing/2014/main" id="{57AB07CA-D973-BB60-876A-5EE58F9719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419" r="4625" b="19804"/>
          <a:stretch/>
        </p:blipFill>
        <p:spPr>
          <a:xfrm>
            <a:off x="6187185" y="1646770"/>
            <a:ext cx="2115515" cy="28163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446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80AE9-F8A9-D72B-1639-1BCAE23FB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C22B-8CD9-7B59-5668-0BB2505F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710" y="179949"/>
            <a:ext cx="10835148" cy="1337853"/>
          </a:xfrm>
        </p:spPr>
        <p:txBody>
          <a:bodyPr>
            <a:normAutofit/>
          </a:bodyPr>
          <a:lstStyle/>
          <a:p>
            <a:r>
              <a:rPr lang="en-US" sz="4800" i="1">
                <a:latin typeface="Century Gothic"/>
                <a:ea typeface="+mn-ea"/>
                <a:cs typeface="Calibri"/>
              </a:rPr>
              <a:t>Today's 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544C-5FB1-43D6-ECB9-6BC5DD984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080" y="1592548"/>
            <a:ext cx="9667567" cy="4511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endParaRPr lang="en-US" sz="2400">
              <a:latin typeface="Century Gothic"/>
              <a:cs typeface="Calibri"/>
            </a:endParaRPr>
          </a:p>
          <a:p>
            <a:pPr marL="514350" indent="-514350">
              <a:buAutoNum type="arabicPeriod"/>
            </a:pPr>
            <a:endParaRPr lang="en-US" sz="2400">
              <a:latin typeface="Century Gothic"/>
              <a:cs typeface="Calibri"/>
            </a:endParaRPr>
          </a:p>
          <a:p>
            <a:pPr marL="514350" indent="-514350">
              <a:buAutoNum type="arabicPeriod"/>
            </a:pPr>
            <a:endParaRPr lang="en-US" sz="2400">
              <a:latin typeface="Century Gothic"/>
              <a:cs typeface="Calibri"/>
            </a:endParaRPr>
          </a:p>
          <a:p>
            <a:pPr marL="514350" indent="-514350">
              <a:buAutoNum type="arabicPeriod"/>
            </a:pPr>
            <a:endParaRPr lang="en-US" sz="2400">
              <a:latin typeface="Century Gothic"/>
              <a:cs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DFEE50-07D0-64B1-2CCC-4ED9A015C975}"/>
              </a:ext>
            </a:extLst>
          </p:cNvPr>
          <p:cNvCxnSpPr/>
          <p:nvPr/>
        </p:nvCxnSpPr>
        <p:spPr>
          <a:xfrm flipV="1">
            <a:off x="774628" y="139703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CB7BFEA-E68D-B413-76A3-90093E01B496}"/>
              </a:ext>
            </a:extLst>
          </p:cNvPr>
          <p:cNvSpPr txBox="1"/>
          <p:nvPr/>
        </p:nvSpPr>
        <p:spPr>
          <a:xfrm>
            <a:off x="671597" y="1517802"/>
            <a:ext cx="11340098" cy="36438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5660"/>
              </a:lnSpc>
            </a:pPr>
            <a:r>
              <a:rPr lang="en-US" sz="2800" b="1">
                <a:latin typeface="Century Gothic" panose="020B0502020202020204" pitchFamily="34" charset="0"/>
              </a:rPr>
              <a:t>Overview</a:t>
            </a:r>
            <a:r>
              <a:rPr lang="en-US" sz="2800">
                <a:latin typeface="Century Gothic" panose="020B0502020202020204" pitchFamily="34" charset="0"/>
              </a:rPr>
              <a:t> – Nina Ozlu Tunceli</a:t>
            </a:r>
            <a:endParaRPr lang="en-US" sz="2800">
              <a:latin typeface="Century Gothic" panose="020B0502020202020204" pitchFamily="34" charset="0"/>
              <a:cs typeface="Calibri" panose="020F0502020204030204"/>
            </a:endParaRPr>
          </a:p>
          <a:p>
            <a:pPr>
              <a:lnSpc>
                <a:spcPts val="5660"/>
              </a:lnSpc>
            </a:pPr>
            <a:r>
              <a:rPr lang="en-US" sz="2800" b="1">
                <a:latin typeface="Century Gothic" panose="020B0502020202020204" pitchFamily="34" charset="0"/>
              </a:rPr>
              <a:t>Legislative Deep Dive </a:t>
            </a:r>
            <a:r>
              <a:rPr lang="en-US" sz="2800">
                <a:latin typeface="Century Gothic" panose="020B0502020202020204" pitchFamily="34" charset="0"/>
              </a:rPr>
              <a:t>- Bill Harper</a:t>
            </a:r>
          </a:p>
          <a:p>
            <a:pPr>
              <a:lnSpc>
                <a:spcPts val="5660"/>
              </a:lnSpc>
            </a:pPr>
            <a:r>
              <a:rPr lang="en-US" sz="2800" b="1">
                <a:latin typeface="Century Gothic" panose="020B0502020202020204" pitchFamily="34" charset="0"/>
              </a:rPr>
              <a:t>Agency Engagement and Award Process </a:t>
            </a:r>
            <a:r>
              <a:rPr lang="en-US" sz="2800">
                <a:latin typeface="Century Gothic" panose="020B0502020202020204" pitchFamily="34" charset="0"/>
              </a:rPr>
              <a:t>- Roberta Downing </a:t>
            </a:r>
          </a:p>
          <a:p>
            <a:pPr>
              <a:lnSpc>
                <a:spcPts val="5660"/>
              </a:lnSpc>
            </a:pPr>
            <a:r>
              <a:rPr lang="en-US" sz="2800" b="1">
                <a:latin typeface="Century Gothic" panose="020B0502020202020204" pitchFamily="34" charset="0"/>
              </a:rPr>
              <a:t>Hear Local/State Stories </a:t>
            </a:r>
            <a:r>
              <a:rPr lang="en-US" sz="2800">
                <a:latin typeface="Century Gothic" panose="020B0502020202020204" pitchFamily="34" charset="0"/>
              </a:rPr>
              <a:t>- Randall Reid Smith &amp; Robert </a:t>
            </a:r>
            <a:r>
              <a:rPr lang="en-US" sz="2800" err="1">
                <a:latin typeface="Century Gothic" panose="020B0502020202020204" pitchFamily="34" charset="0"/>
              </a:rPr>
              <a:t>Chelimsky</a:t>
            </a:r>
            <a:endParaRPr lang="en-US" sz="2800">
              <a:latin typeface="Century Gothic" panose="020B0502020202020204" pitchFamily="34" charset="0"/>
            </a:endParaRPr>
          </a:p>
          <a:p>
            <a:pPr>
              <a:lnSpc>
                <a:spcPts val="5660"/>
              </a:lnSpc>
            </a:pPr>
            <a:r>
              <a:rPr lang="en-US" sz="2800" b="1">
                <a:latin typeface="Century Gothic" panose="020B0502020202020204" pitchFamily="34" charset="0"/>
              </a:rPr>
              <a:t>Panel discussion and Q&amp;A </a:t>
            </a:r>
            <a:r>
              <a:rPr lang="en-US" sz="2800">
                <a:latin typeface="Century Gothic" panose="020B0502020202020204" pitchFamily="34" charset="0"/>
              </a:rPr>
              <a:t>– All Speakers</a:t>
            </a: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64C42FB8-93D7-09D8-0B66-ED307B241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83B5B08-E512-4E10-B547-A96416C44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3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03006" y="1878266"/>
            <a:ext cx="10798277" cy="3610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>
                <a:latin typeface="Century Gothic"/>
                <a:cs typeface="Calibri"/>
              </a:rPr>
              <a:t>Today's webinar will run less than 60 minutes with an opportunity for Q&amp;A at the end of today's presentation.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endParaRPr lang="en-US" sz="3200">
              <a:latin typeface="Century Gothic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3200">
                <a:latin typeface="Century Gothic"/>
                <a:ea typeface="Calibri"/>
                <a:cs typeface="Calibri"/>
              </a:rPr>
              <a:t>Please ask questions in the </a:t>
            </a:r>
            <a:r>
              <a:rPr lang="en-US" sz="3200" b="1">
                <a:solidFill>
                  <a:srgbClr val="FFFF00"/>
                </a:solidFill>
                <a:latin typeface="Century Gothic"/>
                <a:ea typeface="Calibri"/>
                <a:cs typeface="Calibri"/>
              </a:rPr>
              <a:t>Q&amp;A box</a:t>
            </a:r>
            <a:r>
              <a:rPr lang="en-US" sz="3200">
                <a:latin typeface="Century Gothic"/>
                <a:ea typeface="Calibri"/>
                <a:cs typeface="Calibri"/>
              </a:rPr>
              <a:t>, where you can also up-vote a question that you want to be sure is asked and answered first.  </a:t>
            </a:r>
            <a:endParaRPr lang="en-US"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B884DB-BC5A-2B1A-D127-F8BA0B9CE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i="1">
                <a:latin typeface="Century Gothic"/>
                <a:ea typeface="+mn-ea"/>
                <a:cs typeface="Calibri"/>
              </a:rPr>
              <a:t>Q&amp;A Opportunity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803ED5-A8BA-7F10-06A8-A57ADB1141E5}"/>
              </a:ext>
            </a:extLst>
          </p:cNvPr>
          <p:cNvCxnSpPr/>
          <p:nvPr/>
        </p:nvCxnSpPr>
        <p:spPr>
          <a:xfrm flipV="1">
            <a:off x="851902" y="139703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6" descr="Logo&#10;&#10;Description automatically generated">
            <a:extLst>
              <a:ext uri="{FF2B5EF4-FFF2-40B4-BE49-F238E27FC236}">
                <a16:creationId xmlns:a16="http://schemas.microsoft.com/office/drawing/2014/main" id="{FE523950-81E6-E316-54A9-ECBE92CC1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0ECC826-8491-E25F-FD6E-414FD254B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6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1D2E6-57A4-1B98-B5B4-7D5B51C23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84F4A5-9E2F-EF4D-8597-1E6D2CDA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684" y="2032645"/>
            <a:ext cx="10515599" cy="3610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>
                <a:solidFill>
                  <a:srgbClr val="FFFF00"/>
                </a:solidFill>
                <a:latin typeface="Century Gothic" panose="020B0502020202020204" pitchFamily="34" charset="0"/>
                <a:cs typeface="Calibri"/>
              </a:rPr>
              <a:t>FY’23</a:t>
            </a:r>
            <a:r>
              <a:rPr lang="en-US" sz="3200">
                <a:latin typeface="Century Gothic" panose="020B0502020202020204" pitchFamily="34" charset="0"/>
                <a:cs typeface="Calibri"/>
              </a:rPr>
              <a:t> = October 1, 2022 – September 30, 2023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50">
              <a:latin typeface="Century Gothic" panose="020B0502020202020204" pitchFamily="34" charset="0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>
                <a:solidFill>
                  <a:srgbClr val="FFFF00"/>
                </a:solidFill>
                <a:latin typeface="Century Gothic" panose="020B0502020202020204" pitchFamily="34" charset="0"/>
                <a:cs typeface="Calibri"/>
              </a:rPr>
              <a:t>FY’24</a:t>
            </a:r>
            <a:r>
              <a:rPr lang="en-US" sz="3200">
                <a:latin typeface="Century Gothic" panose="020B0502020202020204" pitchFamily="34" charset="0"/>
                <a:cs typeface="Calibri"/>
              </a:rPr>
              <a:t> = October 1, 2023 – September 30, 2024</a:t>
            </a:r>
          </a:p>
          <a:p>
            <a:pPr>
              <a:lnSpc>
                <a:spcPct val="110000"/>
              </a:lnSpc>
            </a:pPr>
            <a:endParaRPr lang="en-US" sz="2600">
              <a:latin typeface="Century Gothic" panose="020B0502020202020204" pitchFamily="34" charset="0"/>
              <a:cs typeface="Calibri"/>
            </a:endParaRPr>
          </a:p>
          <a:p>
            <a:pPr>
              <a:lnSpc>
                <a:spcPct val="110000"/>
              </a:lnSpc>
            </a:pPr>
            <a:endParaRPr lang="en-US" sz="260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81F5C1-1413-9F93-8D6D-DEA3CFBE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i="1">
                <a:latin typeface="Century Gothic"/>
                <a:ea typeface="+mn-ea"/>
                <a:cs typeface="Calibri"/>
              </a:rPr>
              <a:t>Understanding Federal Fiscal Years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F162F0-C7EA-D7AB-6564-8122DF2E7BC2}"/>
              </a:ext>
            </a:extLst>
          </p:cNvPr>
          <p:cNvCxnSpPr/>
          <p:nvPr/>
        </p:nvCxnSpPr>
        <p:spPr>
          <a:xfrm flipV="1">
            <a:off x="851902" y="139703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6" descr="Logo&#10;&#10;Description automatically generated">
            <a:extLst>
              <a:ext uri="{FF2B5EF4-FFF2-40B4-BE49-F238E27FC236}">
                <a16:creationId xmlns:a16="http://schemas.microsoft.com/office/drawing/2014/main" id="{2BBD1E26-26E9-C658-B053-4CCFB0EF9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86C5735-9D7F-05F2-B0F6-4C136374D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4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7DDEC-6A2D-77B1-930E-4BD878D34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960E964-B37D-AE0E-BA45-05A8D551B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934" y="1760305"/>
            <a:ext cx="10768134" cy="384123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500" b="1" dirty="0">
                <a:solidFill>
                  <a:srgbClr val="FFFF00"/>
                </a:solidFill>
                <a:latin typeface="Century Gothic"/>
                <a:ea typeface="Calibri"/>
                <a:cs typeface="Calibri"/>
              </a:rPr>
              <a:t>FY’23</a:t>
            </a:r>
            <a:r>
              <a:rPr lang="en-US" sz="3500" dirty="0">
                <a:latin typeface="Century Gothic"/>
                <a:ea typeface="Calibri"/>
                <a:cs typeface="Calibri"/>
              </a:rPr>
              <a:t> Total Earmarks = $15 billion for 7,200 projects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500" b="1" dirty="0">
                <a:solidFill>
                  <a:srgbClr val="FFFF00"/>
                </a:solidFill>
                <a:latin typeface="Century Gothic"/>
                <a:cs typeface="Calibri"/>
              </a:rPr>
              <a:t>FY’23</a:t>
            </a:r>
            <a:r>
              <a:rPr lang="en-US" sz="3500" dirty="0">
                <a:latin typeface="Century Gothic"/>
                <a:cs typeface="Calibri"/>
              </a:rPr>
              <a:t> Arts Earmarks = </a:t>
            </a:r>
            <a:r>
              <a:rPr lang="en-US" sz="3500" b="1" dirty="0">
                <a:solidFill>
                  <a:srgbClr val="FFFF00"/>
                </a:solidFill>
                <a:latin typeface="Century Gothic"/>
                <a:cs typeface="Calibri"/>
              </a:rPr>
              <a:t>$67 million </a:t>
            </a:r>
            <a:r>
              <a:rPr lang="en-US" sz="3500" dirty="0">
                <a:latin typeface="Century Gothic"/>
                <a:cs typeface="Calibri"/>
              </a:rPr>
              <a:t>for </a:t>
            </a:r>
            <a:r>
              <a:rPr lang="en-US" sz="3500" b="1" dirty="0">
                <a:solidFill>
                  <a:srgbClr val="FFFF00"/>
                </a:solidFill>
                <a:latin typeface="Century Gothic"/>
                <a:cs typeface="Calibri"/>
              </a:rPr>
              <a:t>66 projects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u="sng" dirty="0">
                <a:latin typeface="Century Gothic"/>
                <a:cs typeface="Calibri"/>
              </a:rPr>
              <a:t>Note</a:t>
            </a:r>
            <a:r>
              <a:rPr lang="en-US" sz="2600" dirty="0">
                <a:latin typeface="Century Gothic"/>
                <a:cs typeface="Calibri"/>
              </a:rPr>
              <a:t>: Combination of House and Senate Earmark investments.</a:t>
            </a:r>
          </a:p>
          <a:p>
            <a:pPr marL="0" indent="0">
              <a:lnSpc>
                <a:spcPct val="220000"/>
              </a:lnSpc>
              <a:buNone/>
            </a:pPr>
            <a:endParaRPr lang="en-US" sz="2100" dirty="0">
              <a:solidFill>
                <a:srgbClr val="FFFFFF"/>
              </a:solidFill>
              <a:latin typeface="Century Gothic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500" b="1" dirty="0">
                <a:solidFill>
                  <a:srgbClr val="FFFF00"/>
                </a:solidFill>
                <a:latin typeface="Century Gothic"/>
                <a:cs typeface="Calibri"/>
              </a:rPr>
              <a:t>FY’24</a:t>
            </a:r>
            <a:r>
              <a:rPr lang="en-US" sz="3500" dirty="0">
                <a:latin typeface="Century Gothic"/>
                <a:cs typeface="Calibri"/>
              </a:rPr>
              <a:t> Total Earmarks = </a:t>
            </a:r>
            <a:r>
              <a:rPr lang="en-US" sz="3500" b="1" dirty="0">
                <a:solidFill>
                  <a:srgbClr val="FFFF00"/>
                </a:solidFill>
                <a:latin typeface="Century Gothic"/>
                <a:cs typeface="Calibri"/>
              </a:rPr>
              <a:t>TBD $billions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500" b="1" dirty="0">
                <a:solidFill>
                  <a:srgbClr val="FFFF00"/>
                </a:solidFill>
                <a:latin typeface="Century Gothic"/>
                <a:cs typeface="Calibri"/>
              </a:rPr>
              <a:t>FY’24</a:t>
            </a:r>
            <a:r>
              <a:rPr lang="en-US" sz="3500" dirty="0">
                <a:latin typeface="Century Gothic"/>
                <a:cs typeface="Calibri"/>
              </a:rPr>
              <a:t> Arts Earmarks = </a:t>
            </a:r>
            <a:r>
              <a:rPr lang="en-US" sz="3500" b="1" dirty="0">
                <a:solidFill>
                  <a:srgbClr val="FFFF00"/>
                </a:solidFill>
                <a:latin typeface="Century Gothic"/>
                <a:cs typeface="Calibri"/>
              </a:rPr>
              <a:t>$28.8 million </a:t>
            </a:r>
            <a:r>
              <a:rPr lang="en-US" sz="3500" dirty="0">
                <a:latin typeface="Century Gothic"/>
                <a:cs typeface="Calibri"/>
              </a:rPr>
              <a:t>for </a:t>
            </a:r>
            <a:r>
              <a:rPr lang="en-US" sz="3500" b="1" dirty="0">
                <a:solidFill>
                  <a:srgbClr val="FFFF00"/>
                </a:solidFill>
                <a:latin typeface="Century Gothic"/>
                <a:cs typeface="Calibri"/>
              </a:rPr>
              <a:t>42 projects</a:t>
            </a:r>
          </a:p>
          <a:p>
            <a:pPr marL="742950" indent="-742950">
              <a:lnSpc>
                <a:spcPct val="110000"/>
              </a:lnSpc>
              <a:buNone/>
            </a:pPr>
            <a:r>
              <a:rPr lang="en-US" sz="2600" b="1" u="sng" dirty="0">
                <a:latin typeface="Century Gothic"/>
                <a:cs typeface="Calibri"/>
              </a:rPr>
              <a:t>Note</a:t>
            </a:r>
            <a:r>
              <a:rPr lang="en-US" sz="2600" dirty="0">
                <a:latin typeface="Century Gothic"/>
                <a:cs typeface="Calibri"/>
              </a:rPr>
              <a:t>: The newly GOP controlled House disallowed Earmarks for arts projects in the FY’24 appropriations bills. It was only allowed in the Senate.</a:t>
            </a:r>
            <a:endParaRPr lang="en-US" sz="2600" dirty="0">
              <a:ea typeface="Calibri" panose="020F0502020204030204"/>
              <a:cs typeface="Calibri"/>
            </a:endParaRP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83B6ACBC-E05D-FD23-E70D-41FC121E5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4" t="39682" r="24776" b="13068"/>
          <a:stretch/>
        </p:blipFill>
        <p:spPr>
          <a:xfrm>
            <a:off x="10128019" y="5799905"/>
            <a:ext cx="1924637" cy="9167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E4C6AAA-0039-2F2A-F8CF-1A255056C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6" y="5625186"/>
            <a:ext cx="869575" cy="10045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14ECAD-8DC9-0AE3-C91F-261C24E0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i="1">
                <a:latin typeface="Century Gothic"/>
                <a:ea typeface="+mn-ea"/>
                <a:cs typeface="Calibri"/>
              </a:rPr>
              <a:t>Federal Investment in Earmarks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D28DD5-5D67-7475-1DD1-404095B3EF47}"/>
              </a:ext>
            </a:extLst>
          </p:cNvPr>
          <p:cNvCxnSpPr/>
          <p:nvPr/>
        </p:nvCxnSpPr>
        <p:spPr>
          <a:xfrm flipV="1">
            <a:off x="851902" y="1397038"/>
            <a:ext cx="10483732" cy="8692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4079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200E0E2CF9840AD2C669E6642B8EE" ma:contentTypeVersion="18" ma:contentTypeDescription="Create a new document." ma:contentTypeScope="" ma:versionID="de2c7d5485d8b692dc1fe5b4c8e8985c">
  <xsd:schema xmlns:xsd="http://www.w3.org/2001/XMLSchema" xmlns:xs="http://www.w3.org/2001/XMLSchema" xmlns:p="http://schemas.microsoft.com/office/2006/metadata/properties" xmlns:ns2="2374b407-b5e6-4687-a36b-dc339d3eb9fb" xmlns:ns3="f4c483e5-9e97-4120-a8e8-7bcf76e734c3" targetNamespace="http://schemas.microsoft.com/office/2006/metadata/properties" ma:root="true" ma:fieldsID="481b06de45b288153aca7ecaead41930" ns2:_="" ns3:_="">
    <xsd:import namespace="2374b407-b5e6-4687-a36b-dc339d3eb9fb"/>
    <xsd:import namespace="f4c483e5-9e97-4120-a8e8-7bcf76e734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4b407-b5e6-4687-a36b-dc339d3eb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21d3720-eaf2-4ecb-8bc4-7b27015d93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483e5-9e97-4120-a8e8-7bcf76e734c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9c7ec6c-a0f5-4cae-86aa-7e2f37aa9a04}" ma:internalName="TaxCatchAll" ma:showField="CatchAllData" ma:web="f4c483e5-9e97-4120-a8e8-7bcf76e734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c483e5-9e97-4120-a8e8-7bcf76e734c3" xsi:nil="true"/>
    <lcf76f155ced4ddcb4097134ff3c332f xmlns="2374b407-b5e6-4687-a36b-dc339d3eb9fb">
      <Terms xmlns="http://schemas.microsoft.com/office/infopath/2007/PartnerControls"/>
    </lcf76f155ced4ddcb4097134ff3c332f>
    <SharedWithUsers xmlns="f4c483e5-9e97-4120-a8e8-7bcf76e734c3">
      <UserInfo>
        <DisplayName>Jay Dick</DisplayName>
        <AccountId>19</AccountId>
        <AccountType/>
      </UserInfo>
      <UserInfo>
        <DisplayName>Tooshar Swain</DisplayName>
        <AccountId>404</AccountId>
        <AccountType/>
      </UserInfo>
      <UserInfo>
        <DisplayName>Tera Proby - 122023</DisplayName>
        <AccountId>373</AccountId>
        <AccountType/>
      </UserInfo>
      <UserInfo>
        <DisplayName>Nina Ozlu Tunceli</DisplayName>
        <AccountId>33</AccountId>
        <AccountType/>
      </UserInfo>
      <UserInfo>
        <DisplayName>Olivia Tarpley</DisplayName>
        <AccountId>537</AccountId>
        <AccountType/>
      </UserInfo>
      <UserInfo>
        <DisplayName>Morgan Furnari</DisplayName>
        <AccountId>175</AccountId>
        <AccountType/>
      </UserInfo>
    </SharedWithUsers>
    <_dlc_DocId xmlns="f4c483e5-9e97-4120-a8e8-7bcf76e734c3">R7JHKACRFZZX-1849954445-13523</_dlc_DocId>
    <_dlc_DocIdUrl xmlns="f4c483e5-9e97-4120-a8e8-7bcf76e734c3">
      <Url>https://americansforthearts.sharepoint.com/sites/GovernmentAffairs733/_layouts/15/DocIdRedir.aspx?ID=R7JHKACRFZZX-1849954445-13523</Url>
      <Description>R7JHKACRFZZX-1849954445-13523</Description>
    </_dlc_DocIdUrl>
  </documentManagement>
</p:properties>
</file>

<file path=customXml/itemProps1.xml><?xml version="1.0" encoding="utf-8"?>
<ds:datastoreItem xmlns:ds="http://schemas.openxmlformats.org/officeDocument/2006/customXml" ds:itemID="{C21EC04F-8E17-4567-84DD-DEF64621C484}">
  <ds:schemaRefs>
    <ds:schemaRef ds:uri="2374b407-b5e6-4687-a36b-dc339d3eb9fb"/>
    <ds:schemaRef ds:uri="f4c483e5-9e97-4120-a8e8-7bcf76e734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4E0B5A-FDEC-4BEB-B470-2FA0E919A0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7656A-5E91-4E8D-BDC7-6A1D5AF58D2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E13FEE1-5535-43A8-B99E-FCF82A62DAF2}">
  <ds:schemaRefs>
    <ds:schemaRef ds:uri="2374b407-b5e6-4687-a36b-dc339d3eb9fb"/>
    <ds:schemaRef ds:uri="f4c483e5-9e97-4120-a8e8-7bcf76e734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1862</Words>
  <Application>Microsoft Macintosh PowerPoint</Application>
  <PresentationFormat>Widescreen</PresentationFormat>
  <Paragraphs>197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Courier New</vt:lpstr>
      <vt:lpstr>Nirmala UI</vt:lpstr>
      <vt:lpstr>Trade Gothic Bold Condensed No. 20</vt:lpstr>
      <vt:lpstr>Wingdings</vt:lpstr>
      <vt:lpstr>1_Custom Design</vt:lpstr>
      <vt:lpstr>2_Custom Design</vt:lpstr>
      <vt:lpstr>Custom Design</vt:lpstr>
      <vt:lpstr>4_Custom Design</vt:lpstr>
      <vt:lpstr>5_Custom Design</vt:lpstr>
      <vt:lpstr>Office Theme</vt:lpstr>
      <vt:lpstr>2024 Congressional   “Earmarks” Webinar    (Congressionally Directed Spending)</vt:lpstr>
      <vt:lpstr>PowerPoint Presentation</vt:lpstr>
      <vt:lpstr>Year-Around Arts Advocacy Training</vt:lpstr>
      <vt:lpstr>Today’s Earmarks Webinar &amp; Slides</vt:lpstr>
      <vt:lpstr>PowerPoint Presentation</vt:lpstr>
      <vt:lpstr>Today's Webinar Agenda</vt:lpstr>
      <vt:lpstr>Q&amp;A Opportunity</vt:lpstr>
      <vt:lpstr>Understanding Federal Fiscal Years</vt:lpstr>
      <vt:lpstr>Federal Investment in Earmarks</vt:lpstr>
      <vt:lpstr>Congressionally Directed Spending and Community Project Funding</vt:lpstr>
      <vt:lpstr>Congressional earmarks are…</vt:lpstr>
      <vt:lpstr>The House Appropriations Committee uses the definition of “Earmark” found in House rule XXI:</vt:lpstr>
      <vt:lpstr>Recent "Earmark" History</vt:lpstr>
      <vt:lpstr>Two Reasons to Pursue Congressionally Directed Spending or Community Project Funding</vt:lpstr>
      <vt:lpstr>Arts and Culture Projects Funded: FY’24</vt:lpstr>
      <vt:lpstr>Guidance for CDS/CPFs FY’25 (based on FY2024)</vt:lpstr>
      <vt:lpstr>FY 2025 Eligible Funding Accounts Relevant to Arts and Culture Organizations *ACCOUNTS WILL DEFINE YOUR PROJECT*</vt:lpstr>
      <vt:lpstr>Basic Project Information Required by Members and Committees</vt:lpstr>
      <vt:lpstr>Basic Project Information Required by Members and Committees</vt:lpstr>
      <vt:lpstr>Senate CDS Timeline and Process</vt:lpstr>
      <vt:lpstr>Senate CDS Timeline and Process</vt:lpstr>
      <vt:lpstr>Senate CDS Timeline and Process</vt:lpstr>
      <vt:lpstr>CDS SUCCESS!</vt:lpstr>
      <vt:lpstr>Remember</vt:lpstr>
      <vt:lpstr>FY'24 Arts Related Earmarks</vt:lpstr>
      <vt:lpstr>2023 Arts Related Earmarks</vt:lpstr>
      <vt:lpstr>Useful Resources (Will update as new FY'25 info is released)</vt:lpstr>
      <vt:lpstr>Thank you. Reminder of where you’ll find today’s webinar recording, slides &amp; resources.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Ozlu Tunceli</dc:creator>
  <cp:lastModifiedBy>Morgan Furnari</cp:lastModifiedBy>
  <cp:revision>6</cp:revision>
  <cp:lastPrinted>2023-03-29T17:37:29Z</cp:lastPrinted>
  <dcterms:created xsi:type="dcterms:W3CDTF">2023-03-22T12:59:45Z</dcterms:created>
  <dcterms:modified xsi:type="dcterms:W3CDTF">2024-02-09T19:28:40Z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0x010100FD2200E0E2CF9840AD2C669E6642B8EE</vt:lpwstr>
  </property>
  <property fmtid="{D5CDD505-2E9C-101B-9397-08002B2CF9AE}" pid="3" name="MediaServiceImageTags">
    <vt:lpwstr/>
  </property>
  <property fmtid="{D5CDD505-2E9C-101B-9397-08002B2CF9AE}" pid="4" name="_dlc_DocIdItemGuid">
    <vt:lpwstr>fb0b0077-ba0b-4a6c-a50a-eccc6065abb7</vt:lpwstr>
  </property>
</Properties>
</file>